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tif" ContentType="image/tiff"/>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comments/comment1.xml" ContentType="application/vnd.openxmlformats-officedocument.presentationml.comments+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8"/>
  </p:notesMasterIdLst>
  <p:sldIdLst>
    <p:sldId id="256" r:id="rId2"/>
    <p:sldId id="292" r:id="rId3"/>
    <p:sldId id="259" r:id="rId4"/>
    <p:sldId id="278" r:id="rId5"/>
    <p:sldId id="291" r:id="rId6"/>
    <p:sldId id="295" r:id="rId7"/>
    <p:sldId id="298" r:id="rId8"/>
    <p:sldId id="299" r:id="rId9"/>
    <p:sldId id="296" r:id="rId10"/>
    <p:sldId id="444" r:id="rId11"/>
    <p:sldId id="445" r:id="rId12"/>
    <p:sldId id="300" r:id="rId13"/>
    <p:sldId id="277" r:id="rId14"/>
    <p:sldId id="307" r:id="rId15"/>
    <p:sldId id="443" r:id="rId16"/>
    <p:sldId id="301" r:id="rId17"/>
    <p:sldId id="297" r:id="rId18"/>
    <p:sldId id="302" r:id="rId19"/>
    <p:sldId id="303" r:id="rId20"/>
    <p:sldId id="304" r:id="rId21"/>
    <p:sldId id="305" r:id="rId22"/>
    <p:sldId id="306" r:id="rId23"/>
    <p:sldId id="309" r:id="rId24"/>
    <p:sldId id="310" r:id="rId25"/>
    <p:sldId id="308" r:id="rId26"/>
    <p:sldId id="312" r:id="rId27"/>
    <p:sldId id="313" r:id="rId28"/>
    <p:sldId id="315" r:id="rId29"/>
    <p:sldId id="314" r:id="rId30"/>
    <p:sldId id="316" r:id="rId31"/>
    <p:sldId id="321" r:id="rId32"/>
    <p:sldId id="322" r:id="rId33"/>
    <p:sldId id="323" r:id="rId34"/>
    <p:sldId id="324" r:id="rId35"/>
    <p:sldId id="325" r:id="rId36"/>
    <p:sldId id="326" r:id="rId37"/>
    <p:sldId id="327" r:id="rId38"/>
    <p:sldId id="332" r:id="rId39"/>
    <p:sldId id="333" r:id="rId40"/>
    <p:sldId id="258" r:id="rId41"/>
    <p:sldId id="335" r:id="rId42"/>
    <p:sldId id="334" r:id="rId43"/>
    <p:sldId id="336" r:id="rId44"/>
    <p:sldId id="261" r:id="rId45"/>
    <p:sldId id="262" r:id="rId46"/>
    <p:sldId id="352" r:id="rId47"/>
    <p:sldId id="353" r:id="rId48"/>
    <p:sldId id="354" r:id="rId49"/>
    <p:sldId id="293" r:id="rId50"/>
    <p:sldId id="341" r:id="rId51"/>
    <p:sldId id="337" r:id="rId52"/>
    <p:sldId id="338" r:id="rId53"/>
    <p:sldId id="342" r:id="rId54"/>
    <p:sldId id="343" r:id="rId55"/>
    <p:sldId id="344" r:id="rId56"/>
    <p:sldId id="345" r:id="rId57"/>
    <p:sldId id="346" r:id="rId58"/>
    <p:sldId id="347" r:id="rId59"/>
    <p:sldId id="349" r:id="rId60"/>
    <p:sldId id="265" r:id="rId61"/>
    <p:sldId id="272" r:id="rId62"/>
    <p:sldId id="271" r:id="rId63"/>
    <p:sldId id="348" r:id="rId64"/>
    <p:sldId id="273" r:id="rId65"/>
    <p:sldId id="268" r:id="rId66"/>
    <p:sldId id="270" r:id="rId67"/>
    <p:sldId id="266" r:id="rId68"/>
    <p:sldId id="274" r:id="rId69"/>
    <p:sldId id="275" r:id="rId70"/>
    <p:sldId id="276" r:id="rId71"/>
    <p:sldId id="350" r:id="rId72"/>
    <p:sldId id="280" r:id="rId73"/>
    <p:sldId id="356" r:id="rId74"/>
    <p:sldId id="449" r:id="rId75"/>
    <p:sldId id="357" r:id="rId76"/>
    <p:sldId id="358" r:id="rId77"/>
    <p:sldId id="351" r:id="rId78"/>
    <p:sldId id="447" r:id="rId79"/>
    <p:sldId id="355" r:id="rId80"/>
    <p:sldId id="448" r:id="rId81"/>
    <p:sldId id="451" r:id="rId82"/>
    <p:sldId id="450" r:id="rId83"/>
    <p:sldId id="363" r:id="rId84"/>
    <p:sldId id="282" r:id="rId85"/>
    <p:sldId id="364" r:id="rId86"/>
    <p:sldId id="283" r:id="rId87"/>
    <p:sldId id="362" r:id="rId88"/>
    <p:sldId id="452" r:id="rId89"/>
    <p:sldId id="360" r:id="rId90"/>
    <p:sldId id="365" r:id="rId91"/>
    <p:sldId id="361" r:id="rId92"/>
    <p:sldId id="366" r:id="rId93"/>
    <p:sldId id="367" r:id="rId94"/>
    <p:sldId id="368" r:id="rId95"/>
    <p:sldId id="369" r:id="rId96"/>
    <p:sldId id="370" r:id="rId97"/>
    <p:sldId id="375" r:id="rId98"/>
    <p:sldId id="371" r:id="rId99"/>
    <p:sldId id="374" r:id="rId100"/>
    <p:sldId id="372" r:id="rId101"/>
    <p:sldId id="376" r:id="rId102"/>
    <p:sldId id="454" r:id="rId103"/>
    <p:sldId id="455" r:id="rId104"/>
    <p:sldId id="456" r:id="rId105"/>
    <p:sldId id="457" r:id="rId106"/>
    <p:sldId id="458" r:id="rId107"/>
  </p:sldIdLst>
  <p:sldSz cx="12192000" cy="6858000"/>
  <p:notesSz cx="9601200" cy="7315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ugene Han" initials="EH" lastIdx="1" clrIdx="0">
    <p:extLst>
      <p:ext uri="{19B8F6BF-5375-455C-9EA6-DF929625EA0E}">
        <p15:presenceInfo xmlns:p15="http://schemas.microsoft.com/office/powerpoint/2012/main" userId="a6d2d9c35b1738f3"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838" autoAdjust="0"/>
    <p:restoredTop sz="64009" autoAdjust="0"/>
  </p:normalViewPr>
  <p:slideViewPr>
    <p:cSldViewPr snapToGrid="0">
      <p:cViewPr varScale="1">
        <p:scale>
          <a:sx n="130" d="100"/>
          <a:sy n="130" d="100"/>
        </p:scale>
        <p:origin x="2794" y="82"/>
      </p:cViewPr>
      <p:guideLst/>
    </p:cSldViewPr>
  </p:slideViewPr>
  <p:notesTextViewPr>
    <p:cViewPr>
      <p:scale>
        <a:sx n="200" d="100"/>
        <a:sy n="2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theme" Target="theme/theme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tableStyles" Target="tableStyle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notesMaster" Target="notesMasters/notesMaster1.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commentAuthors" Target="commentAuthors.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presProps" Target="pres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viewProps" Target="viewProp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0-09-02T08:48:39.906" idx="1">
    <p:pos x="10" y="10"/>
    <p:text/>
    <p:extLst>
      <p:ext uri="{C676402C-5697-4E1C-873F-D02D1690AC5C}">
        <p15:threadingInfo xmlns:p15="http://schemas.microsoft.com/office/powerpoint/2012/main" timeZoneBias="24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4160520" cy="367030"/>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5438458" y="1"/>
            <a:ext cx="4160520" cy="367030"/>
          </a:xfrm>
          <a:prstGeom prst="rect">
            <a:avLst/>
          </a:prstGeom>
        </p:spPr>
        <p:txBody>
          <a:bodyPr vert="horz" lIns="96661" tIns="48331" rIns="96661" bIns="48331" rtlCol="0"/>
          <a:lstStyle>
            <a:lvl1pPr algn="r">
              <a:defRPr sz="1300"/>
            </a:lvl1pPr>
          </a:lstStyle>
          <a:p>
            <a:fld id="{F231CEF3-19B6-45DF-9DB3-13136E70B41D}" type="datetimeFigureOut">
              <a:rPr lang="en-US" smtClean="0"/>
              <a:t>Thursday/9/10/2020</a:t>
            </a:fld>
            <a:endParaRPr lang="en-US"/>
          </a:p>
        </p:txBody>
      </p:sp>
      <p:sp>
        <p:nvSpPr>
          <p:cNvPr id="4" name="Slide Image Placeholder 3"/>
          <p:cNvSpPr>
            <a:spLocks noGrp="1" noRot="1" noChangeAspect="1"/>
          </p:cNvSpPr>
          <p:nvPr>
            <p:ph type="sldImg" idx="2"/>
          </p:nvPr>
        </p:nvSpPr>
        <p:spPr>
          <a:xfrm>
            <a:off x="2606675" y="914400"/>
            <a:ext cx="4387850" cy="2468563"/>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960120" y="3520439"/>
            <a:ext cx="7680960" cy="2880361"/>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948171"/>
            <a:ext cx="4160520" cy="367029"/>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5438458" y="6948171"/>
            <a:ext cx="4160520" cy="367029"/>
          </a:xfrm>
          <a:prstGeom prst="rect">
            <a:avLst/>
          </a:prstGeom>
        </p:spPr>
        <p:txBody>
          <a:bodyPr vert="horz" lIns="96661" tIns="48331" rIns="96661" bIns="48331" rtlCol="0" anchor="b"/>
          <a:lstStyle>
            <a:lvl1pPr algn="r">
              <a:defRPr sz="1300"/>
            </a:lvl1pPr>
          </a:lstStyle>
          <a:p>
            <a:fld id="{13AD47CE-6028-46F2-A87F-6D3962B463F0}" type="slidenum">
              <a:rPr lang="en-US" smtClean="0"/>
              <a:t>‹#›</a:t>
            </a:fld>
            <a:endParaRPr lang="en-US"/>
          </a:p>
        </p:txBody>
      </p:sp>
    </p:spTree>
    <p:extLst>
      <p:ext uri="{BB962C8B-B14F-4D97-AF65-F5344CB8AC3E}">
        <p14:creationId xmlns:p14="http://schemas.microsoft.com/office/powerpoint/2010/main" val="8813102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This section is really about the aftermath of Modernism, and the knee-jerk reaction against it.</a:t>
            </a:r>
          </a:p>
          <a:p>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1</a:t>
            </a:fld>
            <a:endParaRPr lang="en-US"/>
          </a:p>
        </p:txBody>
      </p:sp>
    </p:spTree>
    <p:extLst>
      <p:ext uri="{BB962C8B-B14F-4D97-AF65-F5344CB8AC3E}">
        <p14:creationId xmlns:p14="http://schemas.microsoft.com/office/powerpoint/2010/main" val="10215799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mj-lt"/>
              <a:buAutoNum type="arabi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As the years progressed, it was becoming clear that </a:t>
            </a:r>
            <a:r>
              <a:rPr lang="en-US" sz="1100" b="1" dirty="0">
                <a:effectLst/>
                <a:latin typeface="Calibri" panose="020F0502020204030204" pitchFamily="34" charset="0"/>
                <a:ea typeface="Calibri" panose="020F0502020204030204" pitchFamily="34" charset="0"/>
                <a:cs typeface="Times New Roman" panose="02020603050405020304" pitchFamily="18" charset="0"/>
              </a:rPr>
              <a:t>subgroups were forming</a:t>
            </a:r>
            <a:r>
              <a:rPr lang="en-US" sz="1100" dirty="0">
                <a:effectLst/>
                <a:latin typeface="Calibri" panose="020F0502020204030204" pitchFamily="34" charset="0"/>
                <a:ea typeface="Calibri" panose="020F0502020204030204" pitchFamily="34" charset="0"/>
                <a:cs typeface="Times New Roman" panose="02020603050405020304" pitchFamily="18" charset="0"/>
              </a:rPr>
              <a:t>, and that wholesale ‘charters’ on architecture were becoming removed from the reality of the city</a:t>
            </a:r>
          </a:p>
          <a:p>
            <a:pPr marL="742950" marR="0" lvl="1" indent="-285750">
              <a:lnSpc>
                <a:spcPct val="107000"/>
              </a:lnSpc>
              <a:spcBef>
                <a:spcPts val="0"/>
              </a:spcBef>
              <a:spcAft>
                <a:spcPts val="0"/>
              </a:spcAft>
              <a:buFont typeface="+mj-lt"/>
              <a:buAutoNum type="alphaL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Also by the 50s, the range of participation was fizzling out</a:t>
            </a:r>
          </a:p>
          <a:p>
            <a:pPr marL="742950" marR="0" lvl="1" indent="-285750">
              <a:lnSpc>
                <a:spcPct val="107000"/>
              </a:lnSpc>
              <a:spcBef>
                <a:spcPts val="0"/>
              </a:spcBef>
              <a:spcAft>
                <a:spcPts val="800"/>
              </a:spcAft>
              <a:buFont typeface="+mj-lt"/>
              <a:buAutoNum type="alphaL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By the last few summits, </a:t>
            </a:r>
            <a:r>
              <a:rPr lang="en-US" sz="1100" b="1" dirty="0">
                <a:effectLst/>
                <a:latin typeface="Calibri" panose="020F0502020204030204" pitchFamily="34" charset="0"/>
                <a:ea typeface="Calibri" panose="020F0502020204030204" pitchFamily="34" charset="0"/>
                <a:cs typeface="Times New Roman" panose="02020603050405020304" pitchFamily="18" charset="0"/>
              </a:rPr>
              <a:t>a clear schism was beginning to form between older and younger members of CIAM</a:t>
            </a:r>
            <a:r>
              <a:rPr lang="en-US" sz="1100" dirty="0">
                <a:effectLst/>
                <a:latin typeface="Calibri" panose="020F0502020204030204" pitchFamily="34" charset="0"/>
                <a:ea typeface="Calibri" panose="020F0502020204030204" pitchFamily="34" charset="0"/>
                <a:cs typeface="Times New Roman" panose="02020603050405020304" pitchFamily="18" charset="0"/>
              </a:rPr>
              <a:t>, particularly as the British and Dutch groups were separating from the French groups</a:t>
            </a:r>
          </a:p>
          <a:p>
            <a:pPr marL="181240" indent="-181240">
              <a:buFontTx/>
              <a:buChar char="-"/>
            </a:pPr>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11</a:t>
            </a:fld>
            <a:endParaRPr lang="en-US"/>
          </a:p>
        </p:txBody>
      </p:sp>
    </p:spTree>
    <p:extLst>
      <p:ext uri="{BB962C8B-B14F-4D97-AF65-F5344CB8AC3E}">
        <p14:creationId xmlns:p14="http://schemas.microsoft.com/office/powerpoint/2010/main" val="1602296585"/>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mj-lt"/>
              <a:buAutoNum type="arabicPeriod"/>
            </a:pPr>
            <a:r>
              <a:rPr lang="en-US" sz="1100" b="1" dirty="0">
                <a:effectLst/>
                <a:latin typeface="Calibri" panose="020F0502020204030204" pitchFamily="34" charset="0"/>
                <a:ea typeface="Calibri" panose="020F0502020204030204" pitchFamily="34" charset="0"/>
                <a:cs typeface="Times New Roman" panose="02020603050405020304" pitchFamily="18" charset="0"/>
              </a:rPr>
              <a:t>GROUP FORM / COLLECTIVE FORM</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mj-lt"/>
              <a:buAutoNum type="alphaL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Unlike the previous two, form is ‘generated’ rather than composed</a:t>
            </a:r>
          </a:p>
          <a:p>
            <a:pPr marL="742950" marR="0" lvl="1" indent="-285750">
              <a:lnSpc>
                <a:spcPct val="107000"/>
              </a:lnSpc>
              <a:spcBef>
                <a:spcPts val="0"/>
              </a:spcBef>
              <a:spcAft>
                <a:spcPts val="0"/>
              </a:spcAft>
              <a:buFont typeface="+mj-lt"/>
              <a:buAutoNum type="alphaL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Epitome of ‘bottom-up’ organization</a:t>
            </a:r>
          </a:p>
          <a:p>
            <a:pPr marL="742950" marR="0" lvl="1" indent="-285750">
              <a:lnSpc>
                <a:spcPct val="107000"/>
              </a:lnSpc>
              <a:spcBef>
                <a:spcPts val="0"/>
              </a:spcBef>
              <a:spcAft>
                <a:spcPts val="0"/>
              </a:spcAft>
              <a:buFont typeface="+mj-lt"/>
              <a:buAutoNum type="alphaL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Clearly shared interests with members of Team X, especially Aldo van Eyck</a:t>
            </a:r>
          </a:p>
          <a:p>
            <a:pPr marL="742950" marR="0" lvl="1" indent="-285750">
              <a:lnSpc>
                <a:spcPct val="107000"/>
              </a:lnSpc>
              <a:spcBef>
                <a:spcPts val="0"/>
              </a:spcBef>
              <a:spcAft>
                <a:spcPts val="0"/>
              </a:spcAft>
              <a:buFont typeface="+mj-lt"/>
              <a:buAutoNum type="alphaL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Often dependent on geographic and contextual constraints</a:t>
            </a:r>
          </a:p>
          <a:p>
            <a:pPr marL="742950" marR="0" lvl="1" indent="-285750">
              <a:lnSpc>
                <a:spcPct val="107000"/>
              </a:lnSpc>
              <a:spcBef>
                <a:spcPts val="0"/>
              </a:spcBef>
              <a:spcAft>
                <a:spcPts val="0"/>
              </a:spcAft>
              <a:buFont typeface="+mj-lt"/>
              <a:buAutoNum type="alphaL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Often about smaller units, multiplied</a:t>
            </a:r>
          </a:p>
          <a:p>
            <a:pPr marL="742950" marR="0" lvl="1" indent="-285750">
              <a:lnSpc>
                <a:spcPct val="107000"/>
              </a:lnSpc>
              <a:spcBef>
                <a:spcPts val="0"/>
              </a:spcBef>
              <a:spcAft>
                <a:spcPts val="0"/>
              </a:spcAft>
              <a:buFont typeface="+mj-lt"/>
              <a:buAutoNum type="alphaL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Bottom up design, no ‘masterplan’ per se</a:t>
            </a:r>
          </a:p>
          <a:p>
            <a:pPr marL="342900" marR="0" lvl="0" indent="-342900">
              <a:lnSpc>
                <a:spcPct val="107000"/>
              </a:lnSpc>
              <a:spcBef>
                <a:spcPts val="0"/>
              </a:spcBef>
              <a:spcAft>
                <a:spcPts val="0"/>
              </a:spcAft>
              <a:buFont typeface="+mj-lt"/>
              <a:buAutoNum type="arabi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Traditional villages as paradigm</a:t>
            </a:r>
          </a:p>
          <a:p>
            <a:pPr marL="742950" marR="0" lvl="1" indent="-285750">
              <a:lnSpc>
                <a:spcPct val="107000"/>
              </a:lnSpc>
              <a:spcBef>
                <a:spcPts val="0"/>
              </a:spcBef>
              <a:spcAft>
                <a:spcPts val="0"/>
              </a:spcAft>
              <a:buFont typeface="+mj-lt"/>
              <a:buAutoNum type="alphaL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Embedded with the building unit are potentials for linkages to other units, as well as shared structures (e.g. infrastructure)</a:t>
            </a:r>
          </a:p>
          <a:p>
            <a:pPr marL="742950" marR="0" lvl="1" indent="-285750">
              <a:lnSpc>
                <a:spcPct val="107000"/>
              </a:lnSpc>
              <a:spcBef>
                <a:spcPts val="0"/>
              </a:spcBef>
              <a:spcAft>
                <a:spcPts val="800"/>
              </a:spcAft>
              <a:buFont typeface="+mj-lt"/>
              <a:buAutoNum type="alphaL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Described it as a universal condition (pan-cultural, pan-historical)</a:t>
            </a:r>
          </a:p>
          <a:p>
            <a:pPr marL="342900" marR="0" lvl="0" indent="-342900">
              <a:lnSpc>
                <a:spcPct val="107000"/>
              </a:lnSpc>
              <a:spcBef>
                <a:spcPts val="0"/>
              </a:spcBef>
              <a:spcAft>
                <a:spcPts val="0"/>
              </a:spcAft>
              <a:buFont typeface="+mj-lt"/>
              <a:buAutoNum type="arabicPeriod"/>
            </a:pPr>
            <a:r>
              <a:rPr lang="en-US" sz="1100" b="1" dirty="0">
                <a:effectLst/>
                <a:latin typeface="Calibri" panose="020F0502020204030204" pitchFamily="34" charset="0"/>
                <a:ea typeface="Calibri" panose="020F0502020204030204" pitchFamily="34" charset="0"/>
                <a:cs typeface="Times New Roman" panose="02020603050405020304" pitchFamily="18" charset="0"/>
              </a:rPr>
              <a:t>Conclusion to three types</a:t>
            </a:r>
          </a:p>
          <a:p>
            <a:pPr marL="1143000" marR="0" lvl="2" indent="-228600">
              <a:lnSpc>
                <a:spcPct val="107000"/>
              </a:lnSpc>
              <a:spcBef>
                <a:spcPts val="0"/>
              </a:spcBef>
              <a:spcAft>
                <a:spcPts val="800"/>
              </a:spcAft>
              <a:buFont typeface="+mj-lt"/>
              <a:buAutoNum type="romanL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Usually not just one or the other, but hybrid conditions</a:t>
            </a:r>
          </a:p>
          <a:p>
            <a:pPr marL="181240" indent="-181240">
              <a:buFontTx/>
              <a:buChar char="-"/>
            </a:pPr>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101</a:t>
            </a:fld>
            <a:endParaRPr lang="en-US"/>
          </a:p>
        </p:txBody>
      </p:sp>
    </p:spTree>
    <p:extLst>
      <p:ext uri="{BB962C8B-B14F-4D97-AF65-F5344CB8AC3E}">
        <p14:creationId xmlns:p14="http://schemas.microsoft.com/office/powerpoint/2010/main" val="1146680309"/>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1240" indent="-181240">
              <a:buFontTx/>
              <a:buChar char="-"/>
            </a:pPr>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102</a:t>
            </a:fld>
            <a:endParaRPr lang="en-US"/>
          </a:p>
        </p:txBody>
      </p:sp>
    </p:spTree>
    <p:extLst>
      <p:ext uri="{BB962C8B-B14F-4D97-AF65-F5344CB8AC3E}">
        <p14:creationId xmlns:p14="http://schemas.microsoft.com/office/powerpoint/2010/main" val="1241802099"/>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1240" indent="-181240">
              <a:buFontTx/>
              <a:buChar char="-"/>
            </a:pPr>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103</a:t>
            </a:fld>
            <a:endParaRPr lang="en-US"/>
          </a:p>
        </p:txBody>
      </p:sp>
    </p:spTree>
    <p:extLst>
      <p:ext uri="{BB962C8B-B14F-4D97-AF65-F5344CB8AC3E}">
        <p14:creationId xmlns:p14="http://schemas.microsoft.com/office/powerpoint/2010/main" val="1708706298"/>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1240" indent="-181240">
              <a:buFontTx/>
              <a:buChar char="-"/>
            </a:pPr>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104</a:t>
            </a:fld>
            <a:endParaRPr lang="en-US"/>
          </a:p>
        </p:txBody>
      </p:sp>
    </p:spTree>
    <p:extLst>
      <p:ext uri="{BB962C8B-B14F-4D97-AF65-F5344CB8AC3E}">
        <p14:creationId xmlns:p14="http://schemas.microsoft.com/office/powerpoint/2010/main" val="2461469612"/>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1240" indent="-181240">
              <a:buFontTx/>
              <a:buChar char="-"/>
            </a:pPr>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105</a:t>
            </a:fld>
            <a:endParaRPr lang="en-US"/>
          </a:p>
        </p:txBody>
      </p:sp>
    </p:spTree>
    <p:extLst>
      <p:ext uri="{BB962C8B-B14F-4D97-AF65-F5344CB8AC3E}">
        <p14:creationId xmlns:p14="http://schemas.microsoft.com/office/powerpoint/2010/main" val="3093421046"/>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1240" indent="-181240">
              <a:buFontTx/>
              <a:buChar char="-"/>
            </a:pPr>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106</a:t>
            </a:fld>
            <a:endParaRPr lang="en-US"/>
          </a:p>
        </p:txBody>
      </p:sp>
    </p:spTree>
    <p:extLst>
      <p:ext uri="{BB962C8B-B14F-4D97-AF65-F5344CB8AC3E}">
        <p14:creationId xmlns:p14="http://schemas.microsoft.com/office/powerpoint/2010/main" val="17753701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1240" marR="0" lvl="0" indent="-181240" algn="l" defTabSz="914400" rtl="0" eaLnBrk="1" fontAlgn="auto" latinLnBrk="0" hangingPunct="1">
              <a:lnSpc>
                <a:spcPct val="100000"/>
              </a:lnSpc>
              <a:spcBef>
                <a:spcPts val="0"/>
              </a:spcBef>
              <a:spcAft>
                <a:spcPts val="0"/>
              </a:spcAft>
              <a:buClrTx/>
              <a:buSzTx/>
              <a:buFontTx/>
              <a:buChar char="-"/>
              <a:tabLst/>
              <a:defRPr/>
            </a:pPr>
            <a:r>
              <a:rPr lang="en-US" sz="1800" b="1" dirty="0">
                <a:effectLst/>
                <a:latin typeface="Calibri" panose="020F0502020204030204" pitchFamily="34" charset="0"/>
                <a:ea typeface="Calibri" panose="020F0502020204030204" pitchFamily="34" charset="0"/>
                <a:cs typeface="Times New Roman" panose="02020603050405020304" pitchFamily="18" charset="0"/>
              </a:rPr>
              <a:t>Team X was formed in 1954</a:t>
            </a:r>
            <a:r>
              <a:rPr lang="en-US" sz="1800" dirty="0">
                <a:effectLst/>
                <a:latin typeface="Calibri" panose="020F0502020204030204" pitchFamily="34" charset="0"/>
                <a:ea typeface="Calibri" panose="020F0502020204030204" pitchFamily="34" charset="0"/>
                <a:cs typeface="Times New Roman" panose="02020603050405020304" pitchFamily="18" charset="0"/>
              </a:rPr>
              <a:t> (just after CIAM 9, Aix-en-Provence), as an independent subgroup of CIAM</a:t>
            </a:r>
          </a:p>
          <a:p>
            <a:pPr marL="181240" indent="-181240">
              <a:buFontTx/>
              <a:buChar char="-"/>
            </a:pPr>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12</a:t>
            </a:fld>
            <a:endParaRPr lang="en-US"/>
          </a:p>
        </p:txBody>
      </p:sp>
    </p:spTree>
    <p:extLst>
      <p:ext uri="{BB962C8B-B14F-4D97-AF65-F5344CB8AC3E}">
        <p14:creationId xmlns:p14="http://schemas.microsoft.com/office/powerpoint/2010/main" val="2900718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mj-lt"/>
              <a:buAutoNum type="arabicPeriod"/>
            </a:pPr>
            <a:r>
              <a:rPr lang="en-US" sz="1100" b="1" dirty="0">
                <a:effectLst/>
                <a:latin typeface="Calibri" panose="020F0502020204030204" pitchFamily="34" charset="0"/>
                <a:ea typeface="Calibri" panose="020F0502020204030204" pitchFamily="34" charset="0"/>
                <a:cs typeface="Times New Roman" panose="02020603050405020304" pitchFamily="18" charset="0"/>
              </a:rPr>
              <a:t>The </a:t>
            </a:r>
            <a:r>
              <a:rPr lang="en-US" sz="1100" b="1" dirty="0" err="1">
                <a:effectLst/>
                <a:latin typeface="Calibri" panose="020F0502020204030204" pitchFamily="34" charset="0"/>
                <a:ea typeface="Calibri" panose="020F0502020204030204" pitchFamily="34" charset="0"/>
                <a:cs typeface="Times New Roman" panose="02020603050405020304" pitchFamily="18" charset="0"/>
              </a:rPr>
              <a:t>Smithsons</a:t>
            </a:r>
            <a:r>
              <a:rPr lang="en-US" sz="1100" b="1" dirty="0">
                <a:effectLst/>
                <a:latin typeface="Calibri" panose="020F0502020204030204" pitchFamily="34" charset="0"/>
                <a:ea typeface="Calibri" panose="020F0502020204030204" pitchFamily="34" charset="0"/>
                <a:cs typeface="Times New Roman" panose="02020603050405020304" pitchFamily="18" charset="0"/>
              </a:rPr>
              <a:t> (British) formed a group with other younger CIAM members</a:t>
            </a:r>
            <a:r>
              <a:rPr lang="en-US" sz="1100" dirty="0">
                <a:effectLst/>
                <a:latin typeface="Calibri" panose="020F0502020204030204" pitchFamily="34" charset="0"/>
                <a:ea typeface="Calibri" panose="020F0502020204030204" pitchFamily="34" charset="0"/>
                <a:cs typeface="Times New Roman" panose="02020603050405020304" pitchFamily="18" charset="0"/>
              </a:rPr>
              <a:t>, most notably including </a:t>
            </a:r>
            <a:r>
              <a:rPr lang="en-US" sz="1100" b="1" dirty="0">
                <a:effectLst/>
                <a:latin typeface="Calibri" panose="020F0502020204030204" pitchFamily="34" charset="0"/>
                <a:ea typeface="Calibri" panose="020F0502020204030204" pitchFamily="34" charset="0"/>
                <a:cs typeface="Times New Roman" panose="02020603050405020304" pitchFamily="18" charset="0"/>
              </a:rPr>
              <a:t>Aldo van Eyck</a:t>
            </a:r>
            <a:r>
              <a:rPr lang="en-US" sz="1100" dirty="0">
                <a:effectLst/>
                <a:latin typeface="Calibri" panose="020F0502020204030204" pitchFamily="34" charset="0"/>
                <a:ea typeface="Calibri" panose="020F0502020204030204" pitchFamily="34" charset="0"/>
                <a:cs typeface="Times New Roman" panose="02020603050405020304" pitchFamily="18" charset="0"/>
              </a:rPr>
              <a:t>, and </a:t>
            </a:r>
            <a:r>
              <a:rPr lang="en-US" sz="1100" b="1" dirty="0">
                <a:effectLst/>
                <a:latin typeface="Calibri" panose="020F0502020204030204" pitchFamily="34" charset="0"/>
                <a:ea typeface="Calibri" panose="020F0502020204030204" pitchFamily="34" charset="0"/>
                <a:cs typeface="Times New Roman" panose="02020603050405020304" pitchFamily="18" charset="0"/>
              </a:rPr>
              <a:t>Jaap </a:t>
            </a:r>
            <a:r>
              <a:rPr lang="en-US" sz="1100" b="1" dirty="0" err="1">
                <a:effectLst/>
                <a:latin typeface="Calibri" panose="020F0502020204030204" pitchFamily="34" charset="0"/>
                <a:ea typeface="Calibri" panose="020F0502020204030204" pitchFamily="34" charset="0"/>
                <a:cs typeface="Times New Roman" panose="02020603050405020304" pitchFamily="18" charset="0"/>
              </a:rPr>
              <a:t>Bakema</a:t>
            </a:r>
            <a:r>
              <a:rPr lang="en-US" sz="1100" b="1" dirty="0">
                <a:effectLst/>
                <a:latin typeface="Calibri" panose="020F0502020204030204" pitchFamily="34" charset="0"/>
                <a:ea typeface="Calibri" panose="020F0502020204030204" pitchFamily="34" charset="0"/>
                <a:cs typeface="Times New Roman" panose="02020603050405020304" pitchFamily="18" charset="0"/>
              </a:rPr>
              <a:t> (both Dutch)</a:t>
            </a:r>
          </a:p>
          <a:p>
            <a:pPr marL="742950" marR="0" lvl="1" indent="-285750">
              <a:lnSpc>
                <a:spcPct val="107000"/>
              </a:lnSpc>
              <a:spcBef>
                <a:spcPts val="0"/>
              </a:spcBef>
              <a:spcAft>
                <a:spcPts val="0"/>
              </a:spcAft>
              <a:buFont typeface="+mj-lt"/>
              <a:buAutoNum type="alphaL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While practicing individually, as a group, they were perhaps more defined by what they were not (not CIAM), rather than what they were</a:t>
            </a:r>
          </a:p>
          <a:p>
            <a:pPr marL="742950" marR="0" lvl="1" indent="-285750">
              <a:lnSpc>
                <a:spcPct val="107000"/>
              </a:lnSpc>
              <a:spcBef>
                <a:spcPts val="0"/>
              </a:spcBef>
              <a:spcAft>
                <a:spcPts val="0"/>
              </a:spcAft>
              <a:buFont typeface="+mj-lt"/>
              <a:buAutoNum type="alphaL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Heavily representing the Netherlands and Britain</a:t>
            </a:r>
          </a:p>
          <a:p>
            <a:pPr marL="1143000" marR="0" lvl="2" indent="-228600">
              <a:lnSpc>
                <a:spcPct val="107000"/>
              </a:lnSpc>
              <a:spcBef>
                <a:spcPts val="0"/>
              </a:spcBef>
              <a:spcAft>
                <a:spcPts val="0"/>
              </a:spcAft>
              <a:buFont typeface="+mj-lt"/>
              <a:buAutoNum type="romanL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It now becomes more obvious why CIAM began as heavily Franco-centric to Anglo-Centric</a:t>
            </a:r>
          </a:p>
          <a:p>
            <a:pPr marL="1600200" marR="0" lvl="3" indent="-228600">
              <a:lnSpc>
                <a:spcPct val="107000"/>
              </a:lnSpc>
              <a:spcBef>
                <a:spcPts val="0"/>
              </a:spcBef>
              <a:spcAft>
                <a:spcPts val="800"/>
              </a:spcAft>
              <a:buFont typeface="+mj-lt"/>
              <a:buAutoNum type="arabi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Anglo: British and Dutch influences</a:t>
            </a:r>
          </a:p>
          <a:p>
            <a:pPr marL="181240" indent="-181240">
              <a:buFontTx/>
              <a:buChar char="-"/>
            </a:pPr>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13</a:t>
            </a:fld>
            <a:endParaRPr lang="en-US"/>
          </a:p>
        </p:txBody>
      </p:sp>
    </p:spTree>
    <p:extLst>
      <p:ext uri="{BB962C8B-B14F-4D97-AF65-F5344CB8AC3E}">
        <p14:creationId xmlns:p14="http://schemas.microsoft.com/office/powerpoint/2010/main" val="26968577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mj-lt"/>
              <a:buAutoNum type="arabi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Kind of like CIAM, their work was based on </a:t>
            </a:r>
            <a:r>
              <a:rPr lang="en-US" sz="1100" b="1" dirty="0">
                <a:effectLst/>
                <a:latin typeface="Calibri" panose="020F0502020204030204" pitchFamily="34" charset="0"/>
                <a:ea typeface="Calibri" panose="020F0502020204030204" pitchFamily="34" charset="0"/>
                <a:cs typeface="Times New Roman" panose="02020603050405020304" pitchFamily="18" charset="0"/>
              </a:rPr>
              <a:t>discourse, over the course of a series of meetings.</a:t>
            </a:r>
          </a:p>
          <a:p>
            <a:pPr marL="742950" marR="0" lvl="1" indent="-285750">
              <a:lnSpc>
                <a:spcPct val="107000"/>
              </a:lnSpc>
              <a:spcBef>
                <a:spcPts val="0"/>
              </a:spcBef>
              <a:spcAft>
                <a:spcPts val="0"/>
              </a:spcAft>
              <a:buFont typeface="+mj-lt"/>
              <a:buAutoNum type="alphaL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However, as you’ll see in the reader, their planning was far more informal, </a:t>
            </a:r>
            <a:r>
              <a:rPr lang="en-US" sz="1100" b="1" dirty="0">
                <a:effectLst/>
                <a:latin typeface="Calibri" panose="020F0502020204030204" pitchFamily="34" charset="0"/>
                <a:ea typeface="Calibri" panose="020F0502020204030204" pitchFamily="34" charset="0"/>
                <a:cs typeface="Times New Roman" panose="02020603050405020304" pitchFamily="18" charset="0"/>
              </a:rPr>
              <a:t>and likened themselves to a small extended family than a large international group.</a:t>
            </a:r>
          </a:p>
          <a:p>
            <a:pPr marL="1143000" marR="0" lvl="2" indent="-228600">
              <a:lnSpc>
                <a:spcPct val="107000"/>
              </a:lnSpc>
              <a:spcBef>
                <a:spcPts val="0"/>
              </a:spcBef>
              <a:spcAft>
                <a:spcPts val="800"/>
              </a:spcAft>
              <a:buFont typeface="+mj-lt"/>
              <a:buAutoNum type="romanL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Likewise, their meetings weren’t prescribed according to set topics, but the topics emerged organically.</a:t>
            </a:r>
          </a:p>
          <a:p>
            <a:pPr marL="181240" indent="-181240">
              <a:buFontTx/>
              <a:buChar char="-"/>
            </a:pPr>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14</a:t>
            </a:fld>
            <a:endParaRPr lang="en-US"/>
          </a:p>
        </p:txBody>
      </p:sp>
    </p:spTree>
    <p:extLst>
      <p:ext uri="{BB962C8B-B14F-4D97-AF65-F5344CB8AC3E}">
        <p14:creationId xmlns:p14="http://schemas.microsoft.com/office/powerpoint/2010/main" val="34428659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mj-lt"/>
              <a:buAutoNum type="arabicPeriod"/>
            </a:pPr>
            <a:r>
              <a:rPr lang="en-US" sz="1100" b="1" dirty="0">
                <a:effectLst/>
                <a:latin typeface="Calibri" panose="020F0502020204030204" pitchFamily="34" charset="0"/>
                <a:ea typeface="Calibri" panose="020F0502020204030204" pitchFamily="34" charset="0"/>
                <a:cs typeface="Times New Roman" panose="02020603050405020304" pitchFamily="18" charset="0"/>
              </a:rPr>
              <a:t>An attempt to identify universals in humanity</a:t>
            </a: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r>
              <a:rPr lang="en-US" sz="1100" b="1" dirty="0">
                <a:effectLst/>
                <a:latin typeface="Calibri" panose="020F0502020204030204" pitchFamily="34" charset="0"/>
                <a:ea typeface="Calibri" panose="020F0502020204030204" pitchFamily="34" charset="0"/>
                <a:cs typeface="Times New Roman" panose="02020603050405020304" pitchFamily="18" charset="0"/>
              </a:rPr>
              <a:t>but recognize that each culture may have their own way of doing things</a:t>
            </a:r>
          </a:p>
          <a:p>
            <a:pPr marL="742950" marR="0" lvl="1" indent="-285750">
              <a:lnSpc>
                <a:spcPct val="107000"/>
              </a:lnSpc>
              <a:spcBef>
                <a:spcPts val="0"/>
              </a:spcBef>
              <a:spcAft>
                <a:spcPts val="0"/>
              </a:spcAft>
              <a:buFont typeface="+mj-lt"/>
              <a:buAutoNum type="alphaL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Here’s a comparison of ethos between Team X and CIAM</a:t>
            </a:r>
          </a:p>
          <a:p>
            <a:pPr marL="742950" marR="0" lvl="1" indent="-285750">
              <a:lnSpc>
                <a:spcPct val="107000"/>
              </a:lnSpc>
              <a:spcBef>
                <a:spcPts val="0"/>
              </a:spcBef>
              <a:spcAft>
                <a:spcPts val="800"/>
              </a:spcAft>
              <a:buFont typeface="+mj-lt"/>
              <a:buAutoNum type="alphaL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You can see that their approach was really dependent on bottom-up organization, rather than top-down prescription.</a:t>
            </a:r>
          </a:p>
          <a:p>
            <a:pPr marL="181240" indent="-181240">
              <a:buFontTx/>
              <a:buChar char="-"/>
            </a:pPr>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15</a:t>
            </a:fld>
            <a:endParaRPr lang="en-US"/>
          </a:p>
        </p:txBody>
      </p:sp>
    </p:spTree>
    <p:extLst>
      <p:ext uri="{BB962C8B-B14F-4D97-AF65-F5344CB8AC3E}">
        <p14:creationId xmlns:p14="http://schemas.microsoft.com/office/powerpoint/2010/main" val="40956248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mj-lt"/>
              <a:buAutoNum type="arabi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Among the most vocal of the Team X members were the architect couple </a:t>
            </a:r>
            <a:r>
              <a:rPr lang="en-US" sz="1100" b="1" dirty="0">
                <a:effectLst/>
                <a:latin typeface="Calibri" panose="020F0502020204030204" pitchFamily="34" charset="0"/>
                <a:ea typeface="Calibri" panose="020F0502020204030204" pitchFamily="34" charset="0"/>
                <a:cs typeface="Times New Roman" panose="02020603050405020304" pitchFamily="18" charset="0"/>
              </a:rPr>
              <a:t>Alison and Peter Smithson from the UK.</a:t>
            </a:r>
          </a:p>
          <a:p>
            <a:pPr marL="742950" marR="0" lvl="1" indent="-285750">
              <a:lnSpc>
                <a:spcPct val="107000"/>
              </a:lnSpc>
              <a:spcBef>
                <a:spcPts val="0"/>
              </a:spcBef>
              <a:spcAft>
                <a:spcPts val="0"/>
              </a:spcAft>
              <a:buFont typeface="+mj-lt"/>
              <a:buAutoNum type="alphaL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And we can see how different this latter generation was in their theory of ‘</a:t>
            </a:r>
            <a:r>
              <a:rPr lang="en-US" sz="1100" b="1" dirty="0">
                <a:effectLst/>
                <a:latin typeface="Calibri" panose="020F0502020204030204" pitchFamily="34" charset="0"/>
                <a:ea typeface="Calibri" panose="020F0502020204030204" pitchFamily="34" charset="0"/>
                <a:cs typeface="Times New Roman" panose="02020603050405020304" pitchFamily="18" charset="0"/>
              </a:rPr>
              <a:t>Scale of Association</a:t>
            </a:r>
            <a:r>
              <a:rPr lang="en-US" sz="1100" dirty="0">
                <a:effectLst/>
                <a:latin typeface="Calibri" panose="020F0502020204030204" pitchFamily="34" charset="0"/>
                <a:ea typeface="Calibri" panose="020F0502020204030204" pitchFamily="34" charset="0"/>
                <a:cs typeface="Times New Roman" panose="02020603050405020304" pitchFamily="18" charset="0"/>
              </a:rPr>
              <a:t>’, which essentially stated that there was no one optimal form of living, but that </a:t>
            </a:r>
            <a:r>
              <a:rPr lang="en-US" sz="1100" b="1" u="sng" dirty="0">
                <a:effectLst/>
                <a:latin typeface="Calibri" panose="020F0502020204030204" pitchFamily="34" charset="0"/>
                <a:ea typeface="Calibri" panose="020F0502020204030204" pitchFamily="34" charset="0"/>
                <a:cs typeface="Times New Roman" panose="02020603050405020304" pitchFamily="18" charset="0"/>
              </a:rPr>
              <a:t>different conditions ‘naturally’ produced a variety of dwelling clusters.</a:t>
            </a:r>
          </a:p>
          <a:p>
            <a:pPr marL="1143000" marR="0" lvl="2" indent="-228600">
              <a:lnSpc>
                <a:spcPct val="107000"/>
              </a:lnSpc>
              <a:spcBef>
                <a:spcPts val="0"/>
              </a:spcBef>
              <a:spcAft>
                <a:spcPts val="800"/>
              </a:spcAft>
              <a:buFont typeface="+mj-lt"/>
              <a:buAutoNum type="romanL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In other words, housing in a village naturally clusters differently than those in a city – this was incredibly different than what </a:t>
            </a:r>
            <a:r>
              <a:rPr lang="en-US" sz="1100" b="1" dirty="0">
                <a:effectLst/>
                <a:latin typeface="Calibri" panose="020F0502020204030204" pitchFamily="34" charset="0"/>
                <a:ea typeface="Calibri" panose="020F0502020204030204" pitchFamily="34" charset="0"/>
                <a:cs typeface="Times New Roman" panose="02020603050405020304" pitchFamily="18" charset="0"/>
              </a:rPr>
              <a:t>Corbusier was espousing with his Ville </a:t>
            </a:r>
            <a:r>
              <a:rPr lang="en-US" sz="1100" b="1" dirty="0" err="1">
                <a:effectLst/>
                <a:latin typeface="Calibri" panose="020F0502020204030204" pitchFamily="34" charset="0"/>
                <a:ea typeface="Calibri" panose="020F0502020204030204" pitchFamily="34" charset="0"/>
                <a:cs typeface="Times New Roman" panose="02020603050405020304" pitchFamily="18" charset="0"/>
              </a:rPr>
              <a:t>Radieuse</a:t>
            </a:r>
            <a:r>
              <a:rPr lang="en-US" sz="1100" dirty="0">
                <a:effectLst/>
                <a:latin typeface="Calibri" panose="020F0502020204030204" pitchFamily="34" charset="0"/>
                <a:ea typeface="Calibri" panose="020F0502020204030204" pitchFamily="34" charset="0"/>
                <a:cs typeface="Times New Roman" panose="02020603050405020304" pitchFamily="18" charset="0"/>
              </a:rPr>
              <a:t>, which was nothing short of a universal solution for everyone, everywhere, and all the time.</a:t>
            </a:r>
          </a:p>
          <a:p>
            <a:pPr marL="181240" indent="-181240">
              <a:buFontTx/>
              <a:buChar char="-"/>
            </a:pPr>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16</a:t>
            </a:fld>
            <a:endParaRPr lang="en-US"/>
          </a:p>
        </p:txBody>
      </p:sp>
    </p:spTree>
    <p:extLst>
      <p:ext uri="{BB962C8B-B14F-4D97-AF65-F5344CB8AC3E}">
        <p14:creationId xmlns:p14="http://schemas.microsoft.com/office/powerpoint/2010/main" val="22550740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1240" marR="0" lvl="0" indent="-181240" algn="l" defTabSz="914400" rtl="0" eaLnBrk="1" fontAlgn="auto" latinLnBrk="0" hangingPunct="1">
              <a:lnSpc>
                <a:spcPct val="100000"/>
              </a:lnSpc>
              <a:spcBef>
                <a:spcPts val="0"/>
              </a:spcBef>
              <a:spcAft>
                <a:spcPts val="0"/>
              </a:spcAft>
              <a:buClrTx/>
              <a:buSzTx/>
              <a:buFontTx/>
              <a:buChar char="-"/>
              <a:tabLst/>
              <a:defRPr/>
            </a:pPr>
            <a:r>
              <a:rPr lang="en-US" sz="1800" b="1" dirty="0">
                <a:effectLst/>
                <a:latin typeface="Calibri" panose="020F0502020204030204" pitchFamily="34" charset="0"/>
                <a:ea typeface="Calibri" panose="020F0502020204030204" pitchFamily="34" charset="0"/>
                <a:cs typeface="Times New Roman" panose="02020603050405020304" pitchFamily="18" charset="0"/>
              </a:rPr>
              <a:t>Rather than architecture as a single machine type for living</a:t>
            </a:r>
            <a:r>
              <a:rPr lang="en-US" sz="1800" dirty="0">
                <a:effectLst/>
                <a:latin typeface="Calibri" panose="020F0502020204030204" pitchFamily="34" charset="0"/>
                <a:ea typeface="Calibri" panose="020F0502020204030204" pitchFamily="34" charset="0"/>
                <a:cs typeface="Times New Roman" panose="02020603050405020304" pitchFamily="18" charset="0"/>
              </a:rPr>
              <a:t>, the Smithson’s stated that “A community should be built up…</a:t>
            </a:r>
          </a:p>
          <a:p>
            <a:pPr marL="181240" indent="-181240">
              <a:buFontTx/>
              <a:buChar char="-"/>
            </a:pPr>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17</a:t>
            </a:fld>
            <a:endParaRPr lang="en-US"/>
          </a:p>
        </p:txBody>
      </p:sp>
    </p:spTree>
    <p:extLst>
      <p:ext uri="{BB962C8B-B14F-4D97-AF65-F5344CB8AC3E}">
        <p14:creationId xmlns:p14="http://schemas.microsoft.com/office/powerpoint/2010/main" val="25291665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mj-lt"/>
              <a:buAutoNum type="arabi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Here’s an example of their hierarchical organization for the </a:t>
            </a:r>
            <a:r>
              <a:rPr lang="en-US" sz="1100" b="1" dirty="0">
                <a:effectLst/>
                <a:latin typeface="Calibri" panose="020F0502020204030204" pitchFamily="34" charset="0"/>
                <a:ea typeface="Calibri" panose="020F0502020204030204" pitchFamily="34" charset="0"/>
                <a:cs typeface="Times New Roman" panose="02020603050405020304" pitchFamily="18" charset="0"/>
              </a:rPr>
              <a:t>Golden Lane Housing Competition of 1952</a:t>
            </a:r>
            <a:r>
              <a:rPr lang="en-US" sz="1100" dirty="0">
                <a:effectLst/>
                <a:latin typeface="Calibri" panose="020F0502020204030204" pitchFamily="34" charset="0"/>
                <a:ea typeface="Calibri" panose="020F0502020204030204" pitchFamily="34" charset="0"/>
                <a:cs typeface="Times New Roman" panose="02020603050405020304" pitchFamily="18" charset="0"/>
              </a:rPr>
              <a:t>.</a:t>
            </a:r>
          </a:p>
          <a:p>
            <a:pPr marL="742950" marR="0" lvl="1" indent="-285750">
              <a:lnSpc>
                <a:spcPct val="107000"/>
              </a:lnSpc>
              <a:spcBef>
                <a:spcPts val="0"/>
              </a:spcBef>
              <a:spcAft>
                <a:spcPts val="800"/>
              </a:spcAft>
              <a:buFont typeface="+mj-lt"/>
              <a:buAutoNum type="alphaL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What we see are </a:t>
            </a:r>
            <a:r>
              <a:rPr lang="en-US" sz="1100" b="1" dirty="0">
                <a:effectLst/>
                <a:latin typeface="Calibri" panose="020F0502020204030204" pitchFamily="34" charset="0"/>
                <a:ea typeface="Calibri" panose="020F0502020204030204" pitchFamily="34" charset="0"/>
                <a:cs typeface="Times New Roman" panose="02020603050405020304" pitchFamily="18" charset="0"/>
              </a:rPr>
              <a:t>a combination of towers and streets that organically grow</a:t>
            </a:r>
            <a:r>
              <a:rPr lang="en-US" sz="1100" dirty="0">
                <a:effectLst/>
                <a:latin typeface="Calibri" panose="020F0502020204030204" pitchFamily="34" charset="0"/>
                <a:ea typeface="Calibri" panose="020F0502020204030204" pitchFamily="34" charset="0"/>
                <a:cs typeface="Times New Roman" panose="02020603050405020304" pitchFamily="18" charset="0"/>
              </a:rPr>
              <a:t>, without center or clearly defined border.</a:t>
            </a:r>
          </a:p>
          <a:p>
            <a:pPr marL="742950" marR="0" lvl="1" indent="-285750">
              <a:lnSpc>
                <a:spcPct val="107000"/>
              </a:lnSpc>
              <a:spcBef>
                <a:spcPts val="0"/>
              </a:spcBef>
              <a:spcAft>
                <a:spcPts val="800"/>
              </a:spcAft>
              <a:buFont typeface="+mj-lt"/>
              <a:buAutoNum type="alphaL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Should not be thought of as a determinate design, but as a kind of prototype, a generative design</a:t>
            </a:r>
          </a:p>
        </p:txBody>
      </p:sp>
      <p:sp>
        <p:nvSpPr>
          <p:cNvPr id="4" name="Slide Number Placeholder 3"/>
          <p:cNvSpPr>
            <a:spLocks noGrp="1"/>
          </p:cNvSpPr>
          <p:nvPr>
            <p:ph type="sldNum" sz="quarter" idx="5"/>
          </p:nvPr>
        </p:nvSpPr>
        <p:spPr/>
        <p:txBody>
          <a:bodyPr/>
          <a:lstStyle/>
          <a:p>
            <a:fld id="{13AD47CE-6028-46F2-A87F-6D3962B463F0}" type="slidenum">
              <a:rPr lang="en-US" smtClean="0"/>
              <a:t>18</a:t>
            </a:fld>
            <a:endParaRPr lang="en-US"/>
          </a:p>
        </p:txBody>
      </p:sp>
    </p:spTree>
    <p:extLst>
      <p:ext uri="{BB962C8B-B14F-4D97-AF65-F5344CB8AC3E}">
        <p14:creationId xmlns:p14="http://schemas.microsoft.com/office/powerpoint/2010/main" val="12538254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1240" marR="0" lvl="0" indent="-181240" algn="l" defTabSz="914400" rtl="0" eaLnBrk="1" fontAlgn="auto" latinLnBrk="0" hangingPunct="1">
              <a:lnSpc>
                <a:spcPct val="100000"/>
              </a:lnSpc>
              <a:spcBef>
                <a:spcPts val="0"/>
              </a:spcBef>
              <a:spcAft>
                <a:spcPts val="0"/>
              </a:spcAft>
              <a:buClrTx/>
              <a:buSzTx/>
              <a:buFontTx/>
              <a:buChar char="-"/>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language of many of Team X’s works are often described as a kind of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molecular geometry, or ‘Genetic’</a:t>
            </a:r>
          </a:p>
          <a:p>
            <a:pPr marL="181240" indent="-181240">
              <a:buFontTx/>
              <a:buChar char="-"/>
            </a:pPr>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19</a:t>
            </a:fld>
            <a:endParaRPr lang="en-US"/>
          </a:p>
        </p:txBody>
      </p:sp>
    </p:spTree>
    <p:extLst>
      <p:ext uri="{BB962C8B-B14F-4D97-AF65-F5344CB8AC3E}">
        <p14:creationId xmlns:p14="http://schemas.microsoft.com/office/powerpoint/2010/main" val="15837490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mj-lt"/>
              <a:buAutoNum type="arabi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The ‘urban plan’ was </a:t>
            </a:r>
            <a:r>
              <a:rPr lang="en-US" sz="1100" b="1" dirty="0">
                <a:effectLst/>
                <a:latin typeface="Calibri" panose="020F0502020204030204" pitchFamily="34" charset="0"/>
                <a:ea typeface="Calibri" panose="020F0502020204030204" pitchFamily="34" charset="0"/>
                <a:cs typeface="Times New Roman" panose="02020603050405020304" pitchFamily="18" charset="0"/>
              </a:rPr>
              <a:t>not dictated by an ideal form</a:t>
            </a:r>
            <a:r>
              <a:rPr lang="en-US" sz="1100" dirty="0">
                <a:effectLst/>
                <a:latin typeface="Calibri" panose="020F0502020204030204" pitchFamily="34" charset="0"/>
                <a:ea typeface="Calibri" panose="020F0502020204030204" pitchFamily="34" charset="0"/>
                <a:cs typeface="Times New Roman" panose="02020603050405020304" pitchFamily="18" charset="0"/>
              </a:rPr>
              <a:t>, but determined by context, including existing structure, topography, site specify</a:t>
            </a:r>
          </a:p>
          <a:p>
            <a:pPr marL="742950" marR="0" lvl="1" indent="-285750">
              <a:lnSpc>
                <a:spcPct val="107000"/>
              </a:lnSpc>
              <a:spcBef>
                <a:spcPts val="0"/>
              </a:spcBef>
              <a:spcAft>
                <a:spcPts val="800"/>
              </a:spcAft>
              <a:buFont typeface="+mj-lt"/>
              <a:buAutoNum type="alphaL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As opposed to many Modernist schemes that necessitated a Tabula Rasa.</a:t>
            </a:r>
          </a:p>
          <a:p>
            <a:pPr marL="181240" indent="-181240">
              <a:buFontTx/>
              <a:buChar char="-"/>
            </a:pPr>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20</a:t>
            </a:fld>
            <a:endParaRPr lang="en-US"/>
          </a:p>
        </p:txBody>
      </p:sp>
    </p:spTree>
    <p:extLst>
      <p:ext uri="{BB962C8B-B14F-4D97-AF65-F5344CB8AC3E}">
        <p14:creationId xmlns:p14="http://schemas.microsoft.com/office/powerpoint/2010/main" val="10075390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mj-lt"/>
              <a:buAutoNum type="arabi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We begin a group called CIAM: </a:t>
            </a:r>
            <a:r>
              <a:rPr lang="en-US" sz="1100" dirty="0" err="1">
                <a:effectLst/>
                <a:latin typeface="Calibri" panose="020F0502020204030204" pitchFamily="34" charset="0"/>
                <a:ea typeface="Calibri" panose="020F0502020204030204" pitchFamily="34" charset="0"/>
                <a:cs typeface="Times New Roman" panose="02020603050405020304" pitchFamily="18" charset="0"/>
              </a:rPr>
              <a:t>Congres</a:t>
            </a: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r>
              <a:rPr lang="en-US" sz="1100" dirty="0" err="1">
                <a:effectLst/>
                <a:latin typeface="Calibri" panose="020F0502020204030204" pitchFamily="34" charset="0"/>
                <a:ea typeface="Calibri" panose="020F0502020204030204" pitchFamily="34" charset="0"/>
                <a:cs typeface="Times New Roman" panose="02020603050405020304" pitchFamily="18" charset="0"/>
              </a:rPr>
              <a:t>internationaux</a:t>
            </a: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r>
              <a:rPr lang="en-US" sz="1100" dirty="0" err="1">
                <a:effectLst/>
                <a:latin typeface="Calibri" panose="020F0502020204030204" pitchFamily="34" charset="0"/>
                <a:ea typeface="Calibri" panose="020F0502020204030204" pitchFamily="34" charset="0"/>
                <a:cs typeface="Times New Roman" panose="02020603050405020304" pitchFamily="18" charset="0"/>
              </a:rPr>
              <a:t>d’architecture</a:t>
            </a:r>
            <a:r>
              <a:rPr lang="en-US" sz="1100" dirty="0">
                <a:effectLst/>
                <a:latin typeface="Calibri" panose="020F0502020204030204" pitchFamily="34" charset="0"/>
                <a:ea typeface="Calibri" panose="020F0502020204030204" pitchFamily="34" charset="0"/>
                <a:cs typeface="Times New Roman" panose="02020603050405020304" pitchFamily="18" charset="0"/>
              </a:rPr>
              <a:t> modern (Congress of international modern architecture)</a:t>
            </a:r>
          </a:p>
          <a:p>
            <a:pPr marL="742950" marR="0" lvl="1" indent="-285750">
              <a:lnSpc>
                <a:spcPct val="107000"/>
              </a:lnSpc>
              <a:spcBef>
                <a:spcPts val="0"/>
              </a:spcBef>
              <a:spcAft>
                <a:spcPts val="0"/>
              </a:spcAft>
              <a:buFont typeface="+mj-lt"/>
              <a:buAutoNum type="alphaL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Especially towards inception, chief language was French, namely because Le Corbusier was one of its founding members</a:t>
            </a:r>
          </a:p>
          <a:p>
            <a:pPr marL="742950" marR="0" lvl="1" indent="-285750">
              <a:lnSpc>
                <a:spcPct val="107000"/>
              </a:lnSpc>
              <a:spcBef>
                <a:spcPts val="0"/>
              </a:spcBef>
              <a:spcAft>
                <a:spcPts val="800"/>
              </a:spcAft>
              <a:buFont typeface="+mj-lt"/>
              <a:buAutoNum type="alphaL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Walter Gropius was also a member, and </a:t>
            </a:r>
            <a:r>
              <a:rPr lang="en-US" sz="1100" dirty="0" err="1">
                <a:effectLst/>
                <a:latin typeface="Calibri" panose="020F0502020204030204" pitchFamily="34" charset="0"/>
                <a:ea typeface="Calibri" panose="020F0502020204030204" pitchFamily="34" charset="0"/>
                <a:cs typeface="Times New Roman" panose="02020603050405020304" pitchFamily="18" charset="0"/>
              </a:rPr>
              <a:t>Mies</a:t>
            </a:r>
            <a:r>
              <a:rPr lang="en-US" sz="1100" dirty="0">
                <a:effectLst/>
                <a:latin typeface="Calibri" panose="020F0502020204030204" pitchFamily="34" charset="0"/>
                <a:ea typeface="Calibri" panose="020F0502020204030204" pitchFamily="34" charset="0"/>
                <a:cs typeface="Times New Roman" panose="02020603050405020304" pitchFamily="18" charset="0"/>
              </a:rPr>
              <a:t> even made an appearance.</a:t>
            </a:r>
          </a:p>
          <a:p>
            <a:pPr marL="181240" indent="-181240">
              <a:buFontTx/>
              <a:buChar char="-"/>
            </a:pPr>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3</a:t>
            </a:fld>
            <a:endParaRPr lang="en-US"/>
          </a:p>
        </p:txBody>
      </p:sp>
    </p:spTree>
    <p:extLst>
      <p:ext uri="{BB962C8B-B14F-4D97-AF65-F5344CB8AC3E}">
        <p14:creationId xmlns:p14="http://schemas.microsoft.com/office/powerpoint/2010/main" val="27548956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mj-lt"/>
              <a:buAutoNum type="arabi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Here’s an interior rendering of the same project</a:t>
            </a:r>
          </a:p>
          <a:p>
            <a:pPr marL="742950" marR="0" lvl="1" indent="-285750">
              <a:lnSpc>
                <a:spcPct val="107000"/>
              </a:lnSpc>
              <a:spcBef>
                <a:spcPts val="0"/>
              </a:spcBef>
              <a:spcAft>
                <a:spcPts val="0"/>
              </a:spcAft>
              <a:buFont typeface="+mj-lt"/>
              <a:buAutoNum type="alphaL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No height difference between ‘street’ (could be elevated) and the front door</a:t>
            </a:r>
          </a:p>
          <a:p>
            <a:pPr marL="742950" marR="0" lvl="1" indent="-285750">
              <a:lnSpc>
                <a:spcPct val="107000"/>
              </a:lnSpc>
              <a:spcBef>
                <a:spcPts val="0"/>
              </a:spcBef>
              <a:spcAft>
                <a:spcPts val="0"/>
              </a:spcAft>
              <a:buFont typeface="+mj-lt"/>
              <a:buAutoNum type="alphaLcPeriod"/>
            </a:pPr>
            <a:r>
              <a:rPr lang="en-US" sz="1100" b="1" dirty="0">
                <a:effectLst/>
                <a:latin typeface="Calibri" panose="020F0502020204030204" pitchFamily="34" charset="0"/>
                <a:ea typeface="Calibri" panose="020F0502020204030204" pitchFamily="34" charset="0"/>
                <a:cs typeface="Times New Roman" panose="02020603050405020304" pitchFamily="18" charset="0"/>
              </a:rPr>
              <a:t>A way of reconfiguring the city, a way of designing its parts anew, without taking away the value/vitality of the working-class street</a:t>
            </a:r>
          </a:p>
          <a:p>
            <a:pPr marL="1143000" marR="0" lvl="2" indent="-228600">
              <a:lnSpc>
                <a:spcPct val="107000"/>
              </a:lnSpc>
              <a:spcBef>
                <a:spcPts val="0"/>
              </a:spcBef>
              <a:spcAft>
                <a:spcPts val="0"/>
              </a:spcAft>
              <a:buFont typeface="+mj-lt"/>
              <a:buAutoNum type="romanLcPeriod"/>
            </a:pPr>
            <a:r>
              <a:rPr lang="en-US" sz="1100" b="1" dirty="0">
                <a:effectLst/>
                <a:latin typeface="Calibri" panose="020F0502020204030204" pitchFamily="34" charset="0"/>
                <a:ea typeface="Calibri" panose="020F0502020204030204" pitchFamily="34" charset="0"/>
                <a:cs typeface="Times New Roman" panose="02020603050405020304" pitchFamily="18" charset="0"/>
              </a:rPr>
              <a:t>Good design didn’t necessarily equate to sterile solutions</a:t>
            </a:r>
          </a:p>
          <a:p>
            <a:pPr marL="1143000" marR="0" lvl="2" indent="-228600">
              <a:lnSpc>
                <a:spcPct val="107000"/>
              </a:lnSpc>
              <a:spcBef>
                <a:spcPts val="0"/>
              </a:spcBef>
              <a:spcAft>
                <a:spcPts val="800"/>
              </a:spcAft>
              <a:buFont typeface="+mj-lt"/>
              <a:buAutoNum type="romanL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In fact the ‘gritty’ working class streets may achieve something that idealized models could never do, especially considering that some have proven the test of time</a:t>
            </a:r>
          </a:p>
          <a:p>
            <a:pPr marL="181240" indent="-181240">
              <a:buFontTx/>
              <a:buChar char="-"/>
            </a:pPr>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21</a:t>
            </a:fld>
            <a:endParaRPr lang="en-US"/>
          </a:p>
        </p:txBody>
      </p:sp>
    </p:spTree>
    <p:extLst>
      <p:ext uri="{BB962C8B-B14F-4D97-AF65-F5344CB8AC3E}">
        <p14:creationId xmlns:p14="http://schemas.microsoft.com/office/powerpoint/2010/main" val="14315580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mj-lt"/>
              <a:buAutoNum type="arabi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Here’s a project that was actually built, called </a:t>
            </a:r>
            <a:r>
              <a:rPr lang="en-US" sz="1100" b="1" dirty="0">
                <a:effectLst/>
                <a:latin typeface="Calibri" panose="020F0502020204030204" pitchFamily="34" charset="0"/>
                <a:ea typeface="Calibri" panose="020F0502020204030204" pitchFamily="34" charset="0"/>
                <a:cs typeface="Times New Roman" panose="02020603050405020304" pitchFamily="18" charset="0"/>
              </a:rPr>
              <a:t>Robin Hood Gardens </a:t>
            </a:r>
            <a:r>
              <a:rPr lang="en-US" sz="1100" dirty="0">
                <a:effectLst/>
                <a:latin typeface="Calibri" panose="020F0502020204030204" pitchFamily="34" charset="0"/>
                <a:ea typeface="Calibri" panose="020F0502020204030204" pitchFamily="34" charset="0"/>
                <a:cs typeface="Times New Roman" panose="02020603050405020304" pitchFamily="18" charset="0"/>
              </a:rPr>
              <a:t>in southeast London</a:t>
            </a:r>
          </a:p>
          <a:p>
            <a:pPr marL="742950" marR="0" lvl="1" indent="-285750">
              <a:lnSpc>
                <a:spcPct val="107000"/>
              </a:lnSpc>
              <a:spcBef>
                <a:spcPts val="0"/>
              </a:spcBef>
              <a:spcAft>
                <a:spcPts val="800"/>
              </a:spcAft>
              <a:buFont typeface="+mj-lt"/>
              <a:buAutoNum type="alphaL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Built in 1972 for working class families, although demolished just this year.</a:t>
            </a:r>
          </a:p>
          <a:p>
            <a:pPr marL="742950" marR="0" lvl="1" indent="-285750">
              <a:lnSpc>
                <a:spcPct val="107000"/>
              </a:lnSpc>
              <a:spcBef>
                <a:spcPts val="0"/>
              </a:spcBef>
              <a:spcAft>
                <a:spcPts val="800"/>
              </a:spcAft>
              <a:buFont typeface="+mj-lt"/>
              <a:buAutoNum type="alphaL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Implementation of their ‘elevated street’</a:t>
            </a:r>
          </a:p>
          <a:p>
            <a:pPr marL="181240" indent="-181240">
              <a:buFontTx/>
              <a:buChar char="-"/>
            </a:pPr>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22</a:t>
            </a:fld>
            <a:endParaRPr lang="en-US"/>
          </a:p>
        </p:txBody>
      </p:sp>
    </p:spTree>
    <p:extLst>
      <p:ext uri="{BB962C8B-B14F-4D97-AF65-F5344CB8AC3E}">
        <p14:creationId xmlns:p14="http://schemas.microsoft.com/office/powerpoint/2010/main" val="252870113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1240" marR="0" lvl="0" indent="-181240" algn="l" defTabSz="914400" rtl="0" eaLnBrk="1" fontAlgn="auto" latinLnBrk="0" hangingPunct="1">
              <a:lnSpc>
                <a:spcPct val="100000"/>
              </a:lnSpc>
              <a:spcBef>
                <a:spcPts val="0"/>
              </a:spcBef>
              <a:spcAft>
                <a:spcPts val="0"/>
              </a:spcAft>
              <a:buClrTx/>
              <a:buSzTx/>
              <a:buFontTx/>
              <a:buChar char="-"/>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Here we can see design remnants of the outward facing walkways of their Golden Estate proposal.</a:t>
            </a:r>
          </a:p>
          <a:p>
            <a:pPr marL="181240" indent="-181240">
              <a:buFontTx/>
              <a:buChar char="-"/>
            </a:pPr>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23</a:t>
            </a:fld>
            <a:endParaRPr lang="en-US"/>
          </a:p>
        </p:txBody>
      </p:sp>
    </p:spTree>
    <p:extLst>
      <p:ext uri="{BB962C8B-B14F-4D97-AF65-F5344CB8AC3E}">
        <p14:creationId xmlns:p14="http://schemas.microsoft.com/office/powerpoint/2010/main" val="279595380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1240" marR="0" lvl="0" indent="-181240" algn="l" defTabSz="914400" rtl="0" eaLnBrk="1" fontAlgn="auto" latinLnBrk="0" hangingPunct="1">
              <a:lnSpc>
                <a:spcPct val="100000"/>
              </a:lnSpc>
              <a:spcBef>
                <a:spcPts val="0"/>
              </a:spcBef>
              <a:spcAft>
                <a:spcPts val="0"/>
              </a:spcAft>
              <a:buClrTx/>
              <a:buSzTx/>
              <a:buFontTx/>
              <a:buChar char="-"/>
              <a:tabLst/>
              <a:defRPr/>
            </a:pPr>
            <a:r>
              <a:rPr lang="en-US" sz="1800" b="1" dirty="0">
                <a:effectLst/>
                <a:latin typeface="Calibri" panose="020F0502020204030204" pitchFamily="34" charset="0"/>
                <a:ea typeface="Calibri" panose="020F0502020204030204" pitchFamily="34" charset="0"/>
                <a:cs typeface="Times New Roman" panose="02020603050405020304" pitchFamily="18" charset="0"/>
              </a:rPr>
              <a:t>This kind of ownership of the façade </a:t>
            </a:r>
            <a:r>
              <a:rPr lang="en-US" sz="1800" dirty="0">
                <a:effectLst/>
                <a:latin typeface="Calibri" panose="020F0502020204030204" pitchFamily="34" charset="0"/>
                <a:ea typeface="Calibri" panose="020F0502020204030204" pitchFamily="34" charset="0"/>
                <a:cs typeface="Times New Roman" panose="02020603050405020304" pitchFamily="18" charset="0"/>
              </a:rPr>
              <a:t>was celebrated by the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Smithsons</a:t>
            </a:r>
            <a:r>
              <a:rPr lang="en-US" sz="1800" dirty="0">
                <a:effectLst/>
                <a:latin typeface="Calibri" panose="020F0502020204030204" pitchFamily="34" charset="0"/>
                <a:ea typeface="Calibri" panose="020F0502020204030204" pitchFamily="34" charset="0"/>
                <a:cs typeface="Times New Roman" panose="02020603050405020304" pitchFamily="18" charset="0"/>
              </a:rPr>
              <a:t>, as it reflected a vitality of the community – a kind of</a:t>
            </a:r>
            <a:r>
              <a:rPr lang="en-US" sz="1800" b="1" dirty="0">
                <a:effectLst/>
                <a:latin typeface="Calibri" panose="020F0502020204030204" pitchFamily="34" charset="0"/>
                <a:ea typeface="Calibri" panose="020F0502020204030204" pitchFamily="34" charset="0"/>
                <a:cs typeface="Times New Roman" panose="02020603050405020304" pitchFamily="18" charset="0"/>
              </a:rPr>
              <a:t> architecture ‘at work’</a:t>
            </a:r>
          </a:p>
          <a:p>
            <a:pPr marL="181240" indent="-181240">
              <a:buFontTx/>
              <a:buChar char="-"/>
            </a:pPr>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24</a:t>
            </a:fld>
            <a:endParaRPr lang="en-US"/>
          </a:p>
        </p:txBody>
      </p:sp>
    </p:spTree>
    <p:extLst>
      <p:ext uri="{BB962C8B-B14F-4D97-AF65-F5344CB8AC3E}">
        <p14:creationId xmlns:p14="http://schemas.microsoft.com/office/powerpoint/2010/main" val="246257620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1240" marR="0" lvl="0" indent="-181240" algn="l" defTabSz="914400" rtl="0" eaLnBrk="1" fontAlgn="auto" latinLnBrk="0" hangingPunct="1">
              <a:lnSpc>
                <a:spcPct val="100000"/>
              </a:lnSpc>
              <a:spcBef>
                <a:spcPts val="0"/>
              </a:spcBef>
              <a:spcAft>
                <a:spcPts val="0"/>
              </a:spcAft>
              <a:buClrTx/>
              <a:buSzTx/>
              <a:buFontTx/>
              <a:buChar char="-"/>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Before moving on to some examples that grew out of, or along, the Team X movement, it’s critical to acknowledge the movement called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Structuralism</a:t>
            </a:r>
            <a:r>
              <a:rPr lang="en-US" sz="1800" dirty="0">
                <a:effectLst/>
                <a:latin typeface="Calibri" panose="020F0502020204030204" pitchFamily="34" charset="0"/>
                <a:ea typeface="Calibri" panose="020F0502020204030204" pitchFamily="34" charset="0"/>
                <a:cs typeface="Times New Roman" panose="02020603050405020304" pitchFamily="18" charset="0"/>
              </a:rPr>
              <a:t>.</a:t>
            </a:r>
          </a:p>
          <a:p>
            <a:pPr marL="181240" indent="-181240">
              <a:buFontTx/>
              <a:buChar char="-"/>
            </a:pPr>
            <a:r>
              <a:rPr lang="en-US" dirty="0"/>
              <a:t>An attempt to show universals in humanity, whilst recognizing perceivable differences</a:t>
            </a:r>
          </a:p>
        </p:txBody>
      </p:sp>
      <p:sp>
        <p:nvSpPr>
          <p:cNvPr id="4" name="Slide Number Placeholder 3"/>
          <p:cNvSpPr>
            <a:spLocks noGrp="1"/>
          </p:cNvSpPr>
          <p:nvPr>
            <p:ph type="sldNum" sz="quarter" idx="5"/>
          </p:nvPr>
        </p:nvSpPr>
        <p:spPr/>
        <p:txBody>
          <a:bodyPr/>
          <a:lstStyle/>
          <a:p>
            <a:fld id="{13AD47CE-6028-46F2-A87F-6D3962B463F0}" type="slidenum">
              <a:rPr lang="en-US" smtClean="0"/>
              <a:t>25</a:t>
            </a:fld>
            <a:endParaRPr lang="en-US"/>
          </a:p>
        </p:txBody>
      </p:sp>
    </p:spTree>
    <p:extLst>
      <p:ext uri="{BB962C8B-B14F-4D97-AF65-F5344CB8AC3E}">
        <p14:creationId xmlns:p14="http://schemas.microsoft.com/office/powerpoint/2010/main" val="301964055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mj-lt"/>
              <a:buAutoNum type="arabi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His diagram shows that there are </a:t>
            </a:r>
            <a:r>
              <a:rPr lang="en-US" sz="1100" b="1" dirty="0">
                <a:effectLst/>
                <a:latin typeface="Calibri" panose="020F0502020204030204" pitchFamily="34" charset="0"/>
                <a:ea typeface="Calibri" panose="020F0502020204030204" pitchFamily="34" charset="0"/>
                <a:cs typeface="Times New Roman" panose="02020603050405020304" pitchFamily="18" charset="0"/>
              </a:rPr>
              <a:t>two ‘layers’ to communication</a:t>
            </a:r>
          </a:p>
          <a:p>
            <a:pPr marL="742950" marR="0" lvl="1" indent="-285750">
              <a:lnSpc>
                <a:spcPct val="107000"/>
              </a:lnSpc>
              <a:spcBef>
                <a:spcPts val="0"/>
              </a:spcBef>
              <a:spcAft>
                <a:spcPts val="0"/>
              </a:spcAft>
              <a:buFont typeface="+mj-lt"/>
              <a:buAutoNum type="alphaL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The material one made up of sounds</a:t>
            </a:r>
          </a:p>
          <a:p>
            <a:pPr marL="742950" marR="0" lvl="1" indent="-285750">
              <a:lnSpc>
                <a:spcPct val="107000"/>
              </a:lnSpc>
              <a:spcBef>
                <a:spcPts val="0"/>
              </a:spcBef>
              <a:spcAft>
                <a:spcPts val="800"/>
              </a:spcAft>
              <a:buFont typeface="+mj-lt"/>
              <a:buAutoNum type="alphaL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And the meaning ‘underneath’ the sounds</a:t>
            </a:r>
          </a:p>
          <a:p>
            <a:pPr marL="181240" indent="-181240">
              <a:buFontTx/>
              <a:buChar char="-"/>
            </a:pPr>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26</a:t>
            </a:fld>
            <a:endParaRPr lang="en-US"/>
          </a:p>
        </p:txBody>
      </p:sp>
    </p:spTree>
    <p:extLst>
      <p:ext uri="{BB962C8B-B14F-4D97-AF65-F5344CB8AC3E}">
        <p14:creationId xmlns:p14="http://schemas.microsoft.com/office/powerpoint/2010/main" val="349455516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mj-lt"/>
              <a:buAutoNum type="arabicPeriod"/>
            </a:pPr>
            <a:r>
              <a:rPr lang="en-US" sz="1100" dirty="0">
                <a:effectLst/>
                <a:latin typeface="Calibri" panose="020F0502020204030204" pitchFamily="34" charset="0"/>
                <a:cs typeface="Times New Roman" panose="02020603050405020304" pitchFamily="18" charset="0"/>
              </a:rPr>
              <a:t>Recognized that the words that we use are arbitrary… no intrinsic link between the word ‘arbor’ (tree) and the concept of tree</a:t>
            </a:r>
          </a:p>
          <a:p>
            <a:pPr marL="800100" marR="0" lvl="1" indent="-342900">
              <a:lnSpc>
                <a:spcPct val="107000"/>
              </a:lnSpc>
              <a:spcBef>
                <a:spcPts val="0"/>
              </a:spcBef>
              <a:spcAft>
                <a:spcPts val="0"/>
              </a:spcAft>
              <a:buFont typeface="+mj-lt"/>
              <a:buAutoNum type="arabicPeriod"/>
            </a:pPr>
            <a:r>
              <a:rPr lang="en-US" dirty="0">
                <a:effectLst/>
                <a:latin typeface="Calibri" panose="020F0502020204030204" pitchFamily="34" charset="0"/>
                <a:cs typeface="Times New Roman" panose="02020603050405020304" pitchFamily="18" charset="0"/>
              </a:rPr>
              <a:t>A basic concept of tree, that goes beyond any individual tree</a:t>
            </a:r>
          </a:p>
          <a:p>
            <a:pPr marL="800100" marR="0" lvl="1" indent="-342900">
              <a:lnSpc>
                <a:spcPct val="107000"/>
              </a:lnSpc>
              <a:spcBef>
                <a:spcPts val="0"/>
              </a:spcBef>
              <a:spcAft>
                <a:spcPts val="0"/>
              </a:spcAft>
              <a:buFont typeface="+mj-lt"/>
              <a:buAutoNum type="arabicPeriod"/>
            </a:pPr>
            <a:r>
              <a:rPr lang="en-US" dirty="0">
                <a:effectLst/>
                <a:latin typeface="Calibri" panose="020F0502020204030204" pitchFamily="34" charset="0"/>
                <a:cs typeface="Times New Roman" panose="02020603050405020304" pitchFamily="18" charset="0"/>
              </a:rPr>
              <a:t>A convention of using the word ‘arbor’ to ‘point’ to this basic concept</a:t>
            </a:r>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27</a:t>
            </a:fld>
            <a:endParaRPr lang="en-US"/>
          </a:p>
        </p:txBody>
      </p:sp>
    </p:spTree>
    <p:extLst>
      <p:ext uri="{BB962C8B-B14F-4D97-AF65-F5344CB8AC3E}">
        <p14:creationId xmlns:p14="http://schemas.microsoft.com/office/powerpoint/2010/main" val="270262933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mj-lt"/>
              <a:buAutoNum type="arabi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Signifier | Signified // Label | Meaning</a:t>
            </a:r>
          </a:p>
          <a:p>
            <a:pPr marL="742950" marR="0" lvl="1" indent="-285750">
              <a:lnSpc>
                <a:spcPct val="107000"/>
              </a:lnSpc>
              <a:spcBef>
                <a:spcPts val="0"/>
              </a:spcBef>
              <a:spcAft>
                <a:spcPts val="0"/>
              </a:spcAft>
              <a:buFont typeface="+mj-lt"/>
              <a:buAutoNum type="alphaLcPeriod"/>
            </a:pPr>
            <a:r>
              <a:rPr lang="en-US" sz="1100" dirty="0" err="1">
                <a:effectLst/>
                <a:latin typeface="Calibri" panose="020F0502020204030204" pitchFamily="34" charset="0"/>
                <a:ea typeface="Calibri" panose="020F0502020204030204" pitchFamily="34" charset="0"/>
                <a:cs typeface="Times New Roman" panose="02020603050405020304" pitchFamily="18" charset="0"/>
              </a:rPr>
              <a:t>Signifie</a:t>
            </a:r>
            <a:r>
              <a:rPr lang="en-US" sz="1100" dirty="0">
                <a:effectLst/>
                <a:latin typeface="Calibri" panose="020F0502020204030204" pitchFamily="34" charset="0"/>
                <a:ea typeface="Calibri" panose="020F0502020204030204" pitchFamily="34" charset="0"/>
                <a:cs typeface="Times New Roman" panose="02020603050405020304" pitchFamily="18" charset="0"/>
              </a:rPr>
              <a:t> – </a:t>
            </a:r>
            <a:r>
              <a:rPr lang="en-US" sz="1100" b="1" dirty="0">
                <a:effectLst/>
                <a:latin typeface="Calibri" panose="020F0502020204030204" pitchFamily="34" charset="0"/>
                <a:ea typeface="Calibri" panose="020F0502020204030204" pitchFamily="34" charset="0"/>
                <a:cs typeface="Times New Roman" panose="02020603050405020304" pitchFamily="18" charset="0"/>
              </a:rPr>
              <a:t>Signified</a:t>
            </a:r>
          </a:p>
          <a:p>
            <a:pPr marL="742950" marR="0" lvl="1" indent="-285750">
              <a:lnSpc>
                <a:spcPct val="107000"/>
              </a:lnSpc>
              <a:spcBef>
                <a:spcPts val="0"/>
              </a:spcBef>
              <a:spcAft>
                <a:spcPts val="800"/>
              </a:spcAft>
              <a:buFont typeface="+mj-lt"/>
              <a:buAutoNum type="alphaLcPeriod"/>
            </a:pPr>
            <a:r>
              <a:rPr lang="en-US" sz="1100" dirty="0" err="1">
                <a:effectLst/>
                <a:latin typeface="Calibri" panose="020F0502020204030204" pitchFamily="34" charset="0"/>
                <a:ea typeface="Calibri" panose="020F0502020204030204" pitchFamily="34" charset="0"/>
                <a:cs typeface="Times New Roman" panose="02020603050405020304" pitchFamily="18" charset="0"/>
              </a:rPr>
              <a:t>Signifiant</a:t>
            </a:r>
            <a:r>
              <a:rPr lang="en-US" sz="1100" dirty="0">
                <a:effectLst/>
                <a:latin typeface="Calibri" panose="020F0502020204030204" pitchFamily="34" charset="0"/>
                <a:ea typeface="Calibri" panose="020F0502020204030204" pitchFamily="34" charset="0"/>
                <a:cs typeface="Times New Roman" panose="02020603050405020304" pitchFamily="18" charset="0"/>
              </a:rPr>
              <a:t> – </a:t>
            </a:r>
            <a:r>
              <a:rPr lang="en-US" sz="1100" b="1" dirty="0">
                <a:effectLst/>
                <a:latin typeface="Calibri" panose="020F0502020204030204" pitchFamily="34" charset="0"/>
                <a:ea typeface="Calibri" panose="020F0502020204030204" pitchFamily="34" charset="0"/>
                <a:cs typeface="Times New Roman" panose="02020603050405020304" pitchFamily="18" charset="0"/>
              </a:rPr>
              <a:t>Signifier</a:t>
            </a:r>
          </a:p>
        </p:txBody>
      </p:sp>
      <p:sp>
        <p:nvSpPr>
          <p:cNvPr id="4" name="Slide Number Placeholder 3"/>
          <p:cNvSpPr>
            <a:spLocks noGrp="1"/>
          </p:cNvSpPr>
          <p:nvPr>
            <p:ph type="sldNum" sz="quarter" idx="5"/>
          </p:nvPr>
        </p:nvSpPr>
        <p:spPr/>
        <p:txBody>
          <a:bodyPr/>
          <a:lstStyle/>
          <a:p>
            <a:fld id="{13AD47CE-6028-46F2-A87F-6D3962B463F0}" type="slidenum">
              <a:rPr lang="en-US" smtClean="0"/>
              <a:t>28</a:t>
            </a:fld>
            <a:endParaRPr lang="en-US"/>
          </a:p>
        </p:txBody>
      </p:sp>
    </p:spTree>
    <p:extLst>
      <p:ext uri="{BB962C8B-B14F-4D97-AF65-F5344CB8AC3E}">
        <p14:creationId xmlns:p14="http://schemas.microsoft.com/office/powerpoint/2010/main" val="173742242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1240" indent="-181240">
              <a:buFontTx/>
              <a:buChar char="-"/>
            </a:pPr>
            <a:r>
              <a:rPr lang="en-US" b="1" dirty="0"/>
              <a:t>Critically, language works because it is collective</a:t>
            </a:r>
          </a:p>
        </p:txBody>
      </p:sp>
      <p:sp>
        <p:nvSpPr>
          <p:cNvPr id="4" name="Slide Number Placeholder 3"/>
          <p:cNvSpPr>
            <a:spLocks noGrp="1"/>
          </p:cNvSpPr>
          <p:nvPr>
            <p:ph type="sldNum" sz="quarter" idx="5"/>
          </p:nvPr>
        </p:nvSpPr>
        <p:spPr/>
        <p:txBody>
          <a:bodyPr/>
          <a:lstStyle/>
          <a:p>
            <a:fld id="{13AD47CE-6028-46F2-A87F-6D3962B463F0}" type="slidenum">
              <a:rPr lang="en-US" smtClean="0"/>
              <a:t>29</a:t>
            </a:fld>
            <a:endParaRPr lang="en-US"/>
          </a:p>
        </p:txBody>
      </p:sp>
    </p:spTree>
    <p:extLst>
      <p:ext uri="{BB962C8B-B14F-4D97-AF65-F5344CB8AC3E}">
        <p14:creationId xmlns:p14="http://schemas.microsoft.com/office/powerpoint/2010/main" val="125420327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1240" indent="-181240">
              <a:buFontTx/>
              <a:buChar char="-"/>
            </a:pPr>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30</a:t>
            </a:fld>
            <a:endParaRPr lang="en-US"/>
          </a:p>
        </p:txBody>
      </p:sp>
    </p:spTree>
    <p:extLst>
      <p:ext uri="{BB962C8B-B14F-4D97-AF65-F5344CB8AC3E}">
        <p14:creationId xmlns:p14="http://schemas.microsoft.com/office/powerpoint/2010/main" val="21952264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mj-lt"/>
              <a:buAutoNum type="arabi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We begin a group called CIAM: </a:t>
            </a:r>
            <a:r>
              <a:rPr lang="en-US" sz="1100" dirty="0" err="1">
                <a:effectLst/>
                <a:latin typeface="Calibri" panose="020F0502020204030204" pitchFamily="34" charset="0"/>
                <a:ea typeface="Calibri" panose="020F0502020204030204" pitchFamily="34" charset="0"/>
                <a:cs typeface="Times New Roman" panose="02020603050405020304" pitchFamily="18" charset="0"/>
              </a:rPr>
              <a:t>Congres</a:t>
            </a: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r>
              <a:rPr lang="en-US" sz="1100" dirty="0" err="1">
                <a:effectLst/>
                <a:latin typeface="Calibri" panose="020F0502020204030204" pitchFamily="34" charset="0"/>
                <a:ea typeface="Calibri" panose="020F0502020204030204" pitchFamily="34" charset="0"/>
                <a:cs typeface="Times New Roman" panose="02020603050405020304" pitchFamily="18" charset="0"/>
              </a:rPr>
              <a:t>internationaux</a:t>
            </a: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r>
              <a:rPr lang="en-US" sz="1100" dirty="0" err="1">
                <a:effectLst/>
                <a:latin typeface="Calibri" panose="020F0502020204030204" pitchFamily="34" charset="0"/>
                <a:ea typeface="Calibri" panose="020F0502020204030204" pitchFamily="34" charset="0"/>
                <a:cs typeface="Times New Roman" panose="02020603050405020304" pitchFamily="18" charset="0"/>
              </a:rPr>
              <a:t>d’architecture</a:t>
            </a:r>
            <a:r>
              <a:rPr lang="en-US" sz="1100" dirty="0">
                <a:effectLst/>
                <a:latin typeface="Calibri" panose="020F0502020204030204" pitchFamily="34" charset="0"/>
                <a:ea typeface="Calibri" panose="020F0502020204030204" pitchFamily="34" charset="0"/>
                <a:cs typeface="Times New Roman" panose="02020603050405020304" pitchFamily="18" charset="0"/>
              </a:rPr>
              <a:t> modern (Congress of international modern architecture)</a:t>
            </a:r>
          </a:p>
          <a:p>
            <a:pPr marL="742950" marR="0" lvl="1" indent="-285750">
              <a:lnSpc>
                <a:spcPct val="107000"/>
              </a:lnSpc>
              <a:spcBef>
                <a:spcPts val="0"/>
              </a:spcBef>
              <a:spcAft>
                <a:spcPts val="0"/>
              </a:spcAft>
              <a:buFont typeface="+mj-lt"/>
              <a:buAutoNum type="alphaL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Especially towards inception, chief language was French, namely because Le Corbusier was one of its founding members</a:t>
            </a:r>
          </a:p>
          <a:p>
            <a:pPr marL="742950" marR="0" lvl="1" indent="-285750">
              <a:lnSpc>
                <a:spcPct val="107000"/>
              </a:lnSpc>
              <a:spcBef>
                <a:spcPts val="0"/>
              </a:spcBef>
              <a:spcAft>
                <a:spcPts val="800"/>
              </a:spcAft>
              <a:buFont typeface="+mj-lt"/>
              <a:buAutoNum type="alphaL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Walter Gropius was also a member, and </a:t>
            </a:r>
            <a:r>
              <a:rPr lang="en-US" sz="1100" dirty="0" err="1">
                <a:effectLst/>
                <a:latin typeface="Calibri" panose="020F0502020204030204" pitchFamily="34" charset="0"/>
                <a:ea typeface="Calibri" panose="020F0502020204030204" pitchFamily="34" charset="0"/>
                <a:cs typeface="Times New Roman" panose="02020603050405020304" pitchFamily="18" charset="0"/>
              </a:rPr>
              <a:t>Mies</a:t>
            </a:r>
            <a:r>
              <a:rPr lang="en-US" sz="1100" dirty="0">
                <a:effectLst/>
                <a:latin typeface="Calibri" panose="020F0502020204030204" pitchFamily="34" charset="0"/>
                <a:ea typeface="Calibri" panose="020F0502020204030204" pitchFamily="34" charset="0"/>
                <a:cs typeface="Times New Roman" panose="02020603050405020304" pitchFamily="18" charset="0"/>
              </a:rPr>
              <a:t> even made an appearance.</a:t>
            </a:r>
          </a:p>
          <a:p>
            <a:pPr marL="181240" indent="-181240">
              <a:buFontTx/>
              <a:buChar char="-"/>
            </a:pPr>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4</a:t>
            </a:fld>
            <a:endParaRPr lang="en-US"/>
          </a:p>
        </p:txBody>
      </p:sp>
    </p:spTree>
    <p:extLst>
      <p:ext uri="{BB962C8B-B14F-4D97-AF65-F5344CB8AC3E}">
        <p14:creationId xmlns:p14="http://schemas.microsoft.com/office/powerpoint/2010/main" val="251365992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mj-lt"/>
              <a:buAutoNum type="arabicPeriod"/>
            </a:pPr>
            <a:r>
              <a:rPr lang="en-US" sz="1100" b="1" dirty="0">
                <a:effectLst/>
                <a:latin typeface="Calibri" panose="020F0502020204030204" pitchFamily="34" charset="0"/>
                <a:ea typeface="Calibri" panose="020F0502020204030204" pitchFamily="34" charset="0"/>
                <a:cs typeface="Times New Roman" panose="02020603050405020304" pitchFamily="18" charset="0"/>
              </a:rPr>
              <a:t>Noam Chomsky</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mj-lt"/>
              <a:buAutoNum type="alphaL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Didn’t align himself directly within the Structuralist movement, but it’s difficult not to see his linguistics as part of its current</a:t>
            </a:r>
          </a:p>
          <a:p>
            <a:pPr marL="742950" marR="0" lvl="1" indent="-285750">
              <a:lnSpc>
                <a:spcPct val="107000"/>
              </a:lnSpc>
              <a:spcBef>
                <a:spcPts val="0"/>
              </a:spcBef>
              <a:spcAft>
                <a:spcPts val="0"/>
              </a:spcAft>
              <a:buFont typeface="+mj-lt"/>
              <a:buAutoNum type="alphaL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In large part wasn’t grouped into Structuralism as his base was in the </a:t>
            </a:r>
            <a:r>
              <a:rPr lang="en-US" sz="1100" b="1" dirty="0">
                <a:effectLst/>
                <a:latin typeface="Calibri" panose="020F0502020204030204" pitchFamily="34" charset="0"/>
                <a:ea typeface="Calibri" panose="020F0502020204030204" pitchFamily="34" charset="0"/>
                <a:cs typeface="Times New Roman" panose="02020603050405020304" pitchFamily="18" charset="0"/>
              </a:rPr>
              <a:t>US rather than in Europe</a:t>
            </a:r>
          </a:p>
          <a:p>
            <a:pPr marL="742950" marR="0" lvl="1" indent="-285750">
              <a:lnSpc>
                <a:spcPct val="107000"/>
              </a:lnSpc>
              <a:spcBef>
                <a:spcPts val="0"/>
              </a:spcBef>
              <a:spcAft>
                <a:spcPts val="0"/>
              </a:spcAft>
              <a:buFont typeface="+mj-lt"/>
              <a:buAutoNum type="alphaL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Developed a linguistic theory similar to the waves of Saussure, a dichotic system which he called </a:t>
            </a:r>
            <a:r>
              <a:rPr lang="en-US" sz="1100" b="1" dirty="0">
                <a:effectLst/>
                <a:latin typeface="Calibri" panose="020F0502020204030204" pitchFamily="34" charset="0"/>
                <a:ea typeface="Calibri" panose="020F0502020204030204" pitchFamily="34" charset="0"/>
                <a:cs typeface="Times New Roman" panose="02020603050405020304" pitchFamily="18" charset="0"/>
              </a:rPr>
              <a:t>Deep | Surface Structure</a:t>
            </a:r>
          </a:p>
          <a:p>
            <a:pPr marL="742950" marR="0" lvl="1" indent="-285750">
              <a:lnSpc>
                <a:spcPct val="107000"/>
              </a:lnSpc>
              <a:spcBef>
                <a:spcPts val="0"/>
              </a:spcBef>
              <a:spcAft>
                <a:spcPts val="0"/>
              </a:spcAft>
              <a:buFont typeface="+mj-lt"/>
              <a:buAutoNum type="alphaL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In essence, his thesis was that there was a distinction between the composition of the words we use to express a basic idea, and the idea itself</a:t>
            </a:r>
          </a:p>
          <a:p>
            <a:pPr marL="181240" indent="-181240">
              <a:buFontTx/>
              <a:buChar char="-"/>
            </a:pPr>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31</a:t>
            </a:fld>
            <a:endParaRPr lang="en-US"/>
          </a:p>
        </p:txBody>
      </p:sp>
    </p:spTree>
    <p:extLst>
      <p:ext uri="{BB962C8B-B14F-4D97-AF65-F5344CB8AC3E}">
        <p14:creationId xmlns:p14="http://schemas.microsoft.com/office/powerpoint/2010/main" val="110328852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1240" indent="-181240">
              <a:buFontTx/>
              <a:buChar char="-"/>
            </a:pPr>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32</a:t>
            </a:fld>
            <a:endParaRPr lang="en-US"/>
          </a:p>
        </p:txBody>
      </p:sp>
    </p:spTree>
    <p:extLst>
      <p:ext uri="{BB962C8B-B14F-4D97-AF65-F5344CB8AC3E}">
        <p14:creationId xmlns:p14="http://schemas.microsoft.com/office/powerpoint/2010/main" val="354398011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1240" indent="-181240">
              <a:buFontTx/>
              <a:buChar char="-"/>
            </a:pPr>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33</a:t>
            </a:fld>
            <a:endParaRPr lang="en-US"/>
          </a:p>
        </p:txBody>
      </p:sp>
    </p:spTree>
    <p:extLst>
      <p:ext uri="{BB962C8B-B14F-4D97-AF65-F5344CB8AC3E}">
        <p14:creationId xmlns:p14="http://schemas.microsoft.com/office/powerpoint/2010/main" val="248604450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1240" indent="-181240">
              <a:buFontTx/>
              <a:buChar char="-"/>
            </a:pPr>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34</a:t>
            </a:fld>
            <a:endParaRPr lang="en-US"/>
          </a:p>
        </p:txBody>
      </p:sp>
    </p:spTree>
    <p:extLst>
      <p:ext uri="{BB962C8B-B14F-4D97-AF65-F5344CB8AC3E}">
        <p14:creationId xmlns:p14="http://schemas.microsoft.com/office/powerpoint/2010/main" val="383497076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1240" indent="-181240">
              <a:buFontTx/>
              <a:buChar char="-"/>
            </a:pPr>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35</a:t>
            </a:fld>
            <a:endParaRPr lang="en-US"/>
          </a:p>
        </p:txBody>
      </p:sp>
    </p:spTree>
    <p:extLst>
      <p:ext uri="{BB962C8B-B14F-4D97-AF65-F5344CB8AC3E}">
        <p14:creationId xmlns:p14="http://schemas.microsoft.com/office/powerpoint/2010/main" val="152401469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1240" indent="-181240">
              <a:buFontTx/>
              <a:buChar char="-"/>
            </a:pPr>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36</a:t>
            </a:fld>
            <a:endParaRPr lang="en-US"/>
          </a:p>
        </p:txBody>
      </p:sp>
    </p:spTree>
    <p:extLst>
      <p:ext uri="{BB962C8B-B14F-4D97-AF65-F5344CB8AC3E}">
        <p14:creationId xmlns:p14="http://schemas.microsoft.com/office/powerpoint/2010/main" val="429031577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1240" indent="-181240">
              <a:buFontTx/>
              <a:buChar char="-"/>
            </a:pPr>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37</a:t>
            </a:fld>
            <a:endParaRPr lang="en-US"/>
          </a:p>
        </p:txBody>
      </p:sp>
    </p:spTree>
    <p:extLst>
      <p:ext uri="{BB962C8B-B14F-4D97-AF65-F5344CB8AC3E}">
        <p14:creationId xmlns:p14="http://schemas.microsoft.com/office/powerpoint/2010/main" val="141760338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1240" indent="-181240">
              <a:buFontTx/>
              <a:buChar char="-"/>
            </a:pPr>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38</a:t>
            </a:fld>
            <a:endParaRPr lang="en-US"/>
          </a:p>
        </p:txBody>
      </p:sp>
    </p:spTree>
    <p:extLst>
      <p:ext uri="{BB962C8B-B14F-4D97-AF65-F5344CB8AC3E}">
        <p14:creationId xmlns:p14="http://schemas.microsoft.com/office/powerpoint/2010/main" val="263766611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Used the design of an office complex to understand the range from public to private spaces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39</a:t>
            </a:fld>
            <a:endParaRPr lang="en-US"/>
          </a:p>
        </p:txBody>
      </p:sp>
    </p:spTree>
    <p:extLst>
      <p:ext uri="{BB962C8B-B14F-4D97-AF65-F5344CB8AC3E}">
        <p14:creationId xmlns:p14="http://schemas.microsoft.com/office/powerpoint/2010/main" val="126186735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Believed that architectural form had an intrinsic and immediate relationship with social orders within the work environment</a:t>
            </a:r>
          </a:p>
          <a:p>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40</a:t>
            </a:fld>
            <a:endParaRPr lang="en-US"/>
          </a:p>
        </p:txBody>
      </p:sp>
    </p:spTree>
    <p:extLst>
      <p:ext uri="{BB962C8B-B14F-4D97-AF65-F5344CB8AC3E}">
        <p14:creationId xmlns:p14="http://schemas.microsoft.com/office/powerpoint/2010/main" val="8331665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mj-lt"/>
              <a:buAutoNum type="arabi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CIAM was an organization, a club, </a:t>
            </a:r>
            <a:r>
              <a:rPr lang="en-US" sz="1100" b="1" dirty="0">
                <a:effectLst/>
                <a:latin typeface="Calibri" panose="020F0502020204030204" pitchFamily="34" charset="0"/>
                <a:ea typeface="Calibri" panose="020F0502020204030204" pitchFamily="34" charset="0"/>
                <a:cs typeface="Times New Roman" panose="02020603050405020304" pitchFamily="18" charset="0"/>
              </a:rPr>
              <a:t>founded in 1928 by 24 architects </a:t>
            </a:r>
            <a:r>
              <a:rPr lang="en-US" sz="1100" dirty="0">
                <a:effectLst/>
                <a:latin typeface="Calibri" panose="020F0502020204030204" pitchFamily="34" charset="0"/>
                <a:ea typeface="Calibri" panose="020F0502020204030204" pitchFamily="34" charset="0"/>
                <a:cs typeface="Times New Roman" panose="02020603050405020304" pitchFamily="18" charset="0"/>
              </a:rPr>
              <a:t>– after </a:t>
            </a:r>
            <a:r>
              <a:rPr lang="en-US" sz="1100" b="1" dirty="0">
                <a:effectLst/>
                <a:latin typeface="Calibri" panose="020F0502020204030204" pitchFamily="34" charset="0"/>
                <a:ea typeface="Calibri" panose="020F0502020204030204" pitchFamily="34" charset="0"/>
                <a:cs typeface="Times New Roman" panose="02020603050405020304" pitchFamily="18" charset="0"/>
              </a:rPr>
              <a:t>11 meetings</a:t>
            </a:r>
            <a:r>
              <a:rPr lang="en-US" sz="1100" dirty="0">
                <a:effectLst/>
                <a:latin typeface="Calibri" panose="020F0502020204030204" pitchFamily="34" charset="0"/>
                <a:ea typeface="Calibri" panose="020F0502020204030204" pitchFamily="34" charset="0"/>
                <a:cs typeface="Times New Roman" panose="02020603050405020304" pitchFamily="18" charset="0"/>
              </a:rPr>
              <a:t>, they disbanded in </a:t>
            </a:r>
            <a:r>
              <a:rPr lang="en-US" sz="1100" b="1" dirty="0">
                <a:effectLst/>
                <a:latin typeface="Calibri" panose="020F0502020204030204" pitchFamily="34" charset="0"/>
                <a:ea typeface="Calibri" panose="020F0502020204030204" pitchFamily="34" charset="0"/>
                <a:cs typeface="Times New Roman" panose="02020603050405020304" pitchFamily="18" charset="0"/>
              </a:rPr>
              <a:t>1959</a:t>
            </a:r>
            <a:r>
              <a:rPr lang="en-US" sz="1100" dirty="0">
                <a:effectLst/>
                <a:latin typeface="Calibri" panose="020F0502020204030204" pitchFamily="34" charset="0"/>
                <a:ea typeface="Calibri" panose="020F0502020204030204" pitchFamily="34" charset="0"/>
                <a:cs typeface="Times New Roman" panose="02020603050405020304" pitchFamily="18" charset="0"/>
              </a:rPr>
              <a:t>.</a:t>
            </a:r>
          </a:p>
          <a:p>
            <a:pPr marL="742950" marR="0" lvl="1" indent="-285750">
              <a:lnSpc>
                <a:spcPct val="107000"/>
              </a:lnSpc>
              <a:spcBef>
                <a:spcPts val="0"/>
              </a:spcBef>
              <a:spcAft>
                <a:spcPts val="0"/>
              </a:spcAft>
              <a:buFont typeface="+mj-lt"/>
              <a:buAutoNum type="alphaL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Corbusier was undoubtedly its most prominent members – many argue that CIAM was created to essentially perpetuate </a:t>
            </a:r>
            <a:r>
              <a:rPr lang="en-US" sz="1100" dirty="0" err="1">
                <a:effectLst/>
                <a:latin typeface="Calibri" panose="020F0502020204030204" pitchFamily="34" charset="0"/>
                <a:ea typeface="Calibri" panose="020F0502020204030204" pitchFamily="34" charset="0"/>
                <a:cs typeface="Times New Roman" panose="02020603050405020304" pitchFamily="18" charset="0"/>
              </a:rPr>
              <a:t>Corbusian</a:t>
            </a:r>
            <a:r>
              <a:rPr lang="en-US" sz="1100" dirty="0">
                <a:effectLst/>
                <a:latin typeface="Calibri" panose="020F0502020204030204" pitchFamily="34" charset="0"/>
                <a:ea typeface="Calibri" panose="020F0502020204030204" pitchFamily="34" charset="0"/>
                <a:cs typeface="Times New Roman" panose="02020603050405020304" pitchFamily="18" charset="0"/>
              </a:rPr>
              <a:t> ideals.</a:t>
            </a:r>
          </a:p>
          <a:p>
            <a:pPr marL="742950" marR="0" lvl="1" indent="-285750">
              <a:lnSpc>
                <a:spcPct val="107000"/>
              </a:lnSpc>
              <a:spcBef>
                <a:spcPts val="0"/>
              </a:spcBef>
              <a:spcAft>
                <a:spcPts val="0"/>
              </a:spcAft>
              <a:buFont typeface="+mj-lt"/>
              <a:buAutoNum type="alphaL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The group served as a kind of advisory board to institutionalize and standardize Modernist theory into practice.</a:t>
            </a:r>
          </a:p>
          <a:p>
            <a:pPr marL="742950" marR="0" lvl="1" indent="-285750">
              <a:lnSpc>
                <a:spcPct val="107000"/>
              </a:lnSpc>
              <a:spcBef>
                <a:spcPts val="0"/>
              </a:spcBef>
              <a:spcAft>
                <a:spcPts val="0"/>
              </a:spcAft>
              <a:buFont typeface="+mj-lt"/>
              <a:buAutoNum type="alphaL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Founded in La </a:t>
            </a:r>
            <a:r>
              <a:rPr lang="en-US" sz="1100" dirty="0" err="1">
                <a:effectLst/>
                <a:latin typeface="Calibri" panose="020F0502020204030204" pitchFamily="34" charset="0"/>
                <a:ea typeface="Calibri" panose="020F0502020204030204" pitchFamily="34" charset="0"/>
                <a:cs typeface="Times New Roman" panose="02020603050405020304" pitchFamily="18" charset="0"/>
              </a:rPr>
              <a:t>Sarraz</a:t>
            </a:r>
            <a:r>
              <a:rPr lang="en-US" sz="1100" dirty="0">
                <a:effectLst/>
                <a:latin typeface="Calibri" panose="020F0502020204030204" pitchFamily="34" charset="0"/>
                <a:ea typeface="Calibri" panose="020F0502020204030204" pitchFamily="34" charset="0"/>
                <a:cs typeface="Times New Roman" panose="02020603050405020304" pitchFamily="18" charset="0"/>
              </a:rPr>
              <a:t>, Switzerland</a:t>
            </a:r>
          </a:p>
          <a:p>
            <a:pPr marL="1143000" marR="0" lvl="2" indent="-228600">
              <a:lnSpc>
                <a:spcPct val="107000"/>
              </a:lnSpc>
              <a:spcBef>
                <a:spcPts val="0"/>
              </a:spcBef>
              <a:spcAft>
                <a:spcPts val="0"/>
              </a:spcAft>
              <a:buFont typeface="+mj-lt"/>
              <a:buAutoNum type="romanL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Principal edict claimed that architecture and design could no longer be considered in isolation to the way countries were governed and run</a:t>
            </a:r>
          </a:p>
          <a:p>
            <a:pPr marL="1600200" marR="0" lvl="3" indent="-228600">
              <a:lnSpc>
                <a:spcPct val="107000"/>
              </a:lnSpc>
              <a:spcBef>
                <a:spcPts val="0"/>
              </a:spcBef>
              <a:spcAft>
                <a:spcPts val="0"/>
              </a:spcAft>
              <a:buFont typeface="+mj-lt"/>
              <a:buAutoNum type="arabi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Social and economic conditions were an integral component to urban design, and therefore must be considered by architects</a:t>
            </a:r>
          </a:p>
          <a:p>
            <a:pPr marL="1600200" marR="0" lvl="3" indent="-228600">
              <a:lnSpc>
                <a:spcPct val="107000"/>
              </a:lnSpc>
              <a:spcBef>
                <a:spcPts val="0"/>
              </a:spcBef>
              <a:spcAft>
                <a:spcPts val="800"/>
              </a:spcAft>
              <a:buFont typeface="+mj-lt"/>
              <a:buAutoNum type="arabi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In conjunction to this, building and construction technologies could facilitate this higher level of integration</a:t>
            </a:r>
          </a:p>
          <a:p>
            <a:pPr marL="181240" indent="-181240">
              <a:buFontTx/>
              <a:buChar char="-"/>
            </a:pPr>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5</a:t>
            </a:fld>
            <a:endParaRPr lang="en-US"/>
          </a:p>
        </p:txBody>
      </p:sp>
    </p:spTree>
    <p:extLst>
      <p:ext uri="{BB962C8B-B14F-4D97-AF65-F5344CB8AC3E}">
        <p14:creationId xmlns:p14="http://schemas.microsoft.com/office/powerpoint/2010/main" val="816822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Simultaneously private (everyone gets their own pocket of space that they can customize) and public (trays overlooking trays)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100" dirty="0">
                <a:effectLst/>
                <a:latin typeface="Calibri" panose="020F0502020204030204" pitchFamily="34" charset="0"/>
                <a:ea typeface="Calibri" panose="020F0502020204030204" pitchFamily="34" charset="0"/>
                <a:cs typeface="Times New Roman" panose="02020603050405020304" pitchFamily="18" charset="0"/>
              </a:rPr>
              <a:t>The form of the building was such that architecture was used to offer the possibilities of meaningful engagement in the work environment</a:t>
            </a:r>
          </a:p>
          <a:p>
            <a:pPr marL="742950" marR="0" lvl="1" indent="-285750">
              <a:lnSpc>
                <a:spcPct val="107000"/>
              </a:lnSpc>
              <a:spcBef>
                <a:spcPts val="0"/>
              </a:spcBef>
              <a:spcAft>
                <a:spcPts val="800"/>
              </a:spcAft>
              <a:buFont typeface="+mj-lt"/>
              <a:buAutoNum type="alphaLcPeriod"/>
            </a:pPr>
            <a:r>
              <a:rPr lang="en-US" sz="1100" b="1" dirty="0">
                <a:effectLst/>
                <a:latin typeface="Calibri" panose="020F0502020204030204" pitchFamily="34" charset="0"/>
                <a:ea typeface="Calibri" panose="020F0502020204030204" pitchFamily="34" charset="0"/>
                <a:cs typeface="Times New Roman" panose="02020603050405020304" pitchFamily="18" charset="0"/>
              </a:rPr>
              <a:t>Not supposed to dictate good space, but enable it</a:t>
            </a:r>
          </a:p>
          <a:p>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41</a:t>
            </a:fld>
            <a:endParaRPr lang="en-US"/>
          </a:p>
        </p:txBody>
      </p:sp>
    </p:spTree>
    <p:extLst>
      <p:ext uri="{BB962C8B-B14F-4D97-AF65-F5344CB8AC3E}">
        <p14:creationId xmlns:p14="http://schemas.microsoft.com/office/powerpoint/2010/main" val="204917471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Calibri" panose="020F0502020204030204" pitchFamily="34" charset="0"/>
                <a:cs typeface="Times New Roman" panose="02020603050405020304" pitchFamily="18" charset="0"/>
              </a:rPr>
              <a:t>- Hertzberger called extent of space </a:t>
            </a:r>
            <a:r>
              <a:rPr lang="en-US" sz="1200" b="1" dirty="0">
                <a:effectLst/>
                <a:latin typeface="Calibri" panose="020F0502020204030204" pitchFamily="34" charset="0"/>
                <a:ea typeface="Calibri" panose="020F0502020204030204" pitchFamily="34" charset="0"/>
                <a:cs typeface="Times New Roman" panose="02020603050405020304" pitchFamily="18" charset="0"/>
              </a:rPr>
              <a:t>“degree of territorial claim”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 He claimed that the building was uniform, but designed in such a way as to discourage conformation (customizing own space), as it was based on the relationships of territories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a:p>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42</a:t>
            </a:fld>
            <a:endParaRPr lang="en-US"/>
          </a:p>
        </p:txBody>
      </p:sp>
    </p:spTree>
    <p:extLst>
      <p:ext uri="{BB962C8B-B14F-4D97-AF65-F5344CB8AC3E}">
        <p14:creationId xmlns:p14="http://schemas.microsoft.com/office/powerpoint/2010/main" val="96519776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u="none" dirty="0">
                <a:effectLst/>
                <a:latin typeface="Calibri" panose="020F0502020204030204" pitchFamily="34" charset="0"/>
                <a:ea typeface="Calibri" panose="020F0502020204030204" pitchFamily="34" charset="0"/>
                <a:cs typeface="Times New Roman" panose="02020603050405020304" pitchFamily="18" charset="0"/>
              </a:rPr>
              <a:t>- Decentralization of space</a:t>
            </a:r>
          </a:p>
          <a:p>
            <a:pPr marL="342900" marR="0" lvl="0" indent="-342900">
              <a:lnSpc>
                <a:spcPct val="107000"/>
              </a:lnSpc>
              <a:spcBef>
                <a:spcPts val="0"/>
              </a:spcBef>
              <a:spcAft>
                <a:spcPts val="0"/>
              </a:spcAft>
              <a:buFont typeface="+mj-lt"/>
              <a:buAutoNum type="arabicPeriod"/>
            </a:pPr>
            <a:r>
              <a:rPr lang="en-US" u="none" dirty="0"/>
              <a:t> - </a:t>
            </a:r>
            <a:r>
              <a:rPr lang="en-US" sz="1100" u="sng" dirty="0">
                <a:effectLst/>
                <a:latin typeface="Calibri" panose="020F0502020204030204" pitchFamily="34" charset="0"/>
                <a:ea typeface="Calibri" panose="020F0502020204030204" pitchFamily="34" charset="0"/>
                <a:cs typeface="Times New Roman" panose="02020603050405020304" pitchFamily="18" charset="0"/>
              </a:rPr>
              <a:t>‘</a:t>
            </a:r>
            <a:r>
              <a:rPr lang="en-US" sz="1100" b="1" u="sng" dirty="0">
                <a:effectLst/>
                <a:latin typeface="Calibri" panose="020F0502020204030204" pitchFamily="34" charset="0"/>
                <a:ea typeface="Calibri" panose="020F0502020204030204" pitchFamily="34" charset="0"/>
                <a:cs typeface="Times New Roman" panose="02020603050405020304" pitchFamily="18" charset="0"/>
              </a:rPr>
              <a:t>Generative </a:t>
            </a:r>
            <a:r>
              <a:rPr lang="en-US" sz="1100" b="1" u="sng" dirty="0" err="1">
                <a:effectLst/>
                <a:latin typeface="Calibri" panose="020F0502020204030204" pitchFamily="34" charset="0"/>
                <a:ea typeface="Calibri" panose="020F0502020204030204" pitchFamily="34" charset="0"/>
                <a:cs typeface="Times New Roman" panose="02020603050405020304" pitchFamily="18" charset="0"/>
              </a:rPr>
              <a:t>Grammer</a:t>
            </a:r>
            <a:r>
              <a:rPr lang="en-US" sz="1100" b="1" u="sng" dirty="0">
                <a:effectLst/>
                <a:latin typeface="Calibri" panose="020F0502020204030204" pitchFamily="34" charset="0"/>
                <a:ea typeface="Calibri" panose="020F0502020204030204" pitchFamily="34" charset="0"/>
                <a:cs typeface="Times New Roman" panose="02020603050405020304" pitchFamily="18" charset="0"/>
              </a:rPr>
              <a:t>’ </a:t>
            </a:r>
            <a:r>
              <a:rPr lang="en-US" sz="1100" b="1" dirty="0">
                <a:effectLst/>
                <a:latin typeface="Calibri" panose="020F0502020204030204" pitchFamily="34" charset="0"/>
                <a:ea typeface="Calibri" panose="020F0502020204030204" pitchFamily="34" charset="0"/>
                <a:cs typeface="Times New Roman" panose="02020603050405020304" pitchFamily="18" charset="0"/>
              </a:rPr>
              <a:t>(taken from Chomsky</a:t>
            </a:r>
            <a:r>
              <a:rPr lang="en-US" sz="1100" dirty="0">
                <a:effectLst/>
                <a:latin typeface="Calibri" panose="020F0502020204030204" pitchFamily="34" charset="0"/>
                <a:ea typeface="Calibri" panose="020F0502020204030204" pitchFamily="34" charset="0"/>
                <a:cs typeface="Times New Roman" panose="02020603050405020304" pitchFamily="18" charset="0"/>
              </a:rPr>
              <a:t>), in which once a basic structure is resolved, can aggregate, along with transformations of the original structure</a:t>
            </a:r>
          </a:p>
          <a:p>
            <a:pPr marL="742950" marR="0" lvl="1" indent="-285750">
              <a:lnSpc>
                <a:spcPct val="107000"/>
              </a:lnSpc>
              <a:spcBef>
                <a:spcPts val="0"/>
              </a:spcBef>
              <a:spcAft>
                <a:spcPts val="800"/>
              </a:spcAft>
              <a:buFont typeface="+mj-lt"/>
              <a:buAutoNum type="alphaL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Self-developing architecture</a:t>
            </a:r>
          </a:p>
          <a:p>
            <a:endParaRPr lang="en-US" u="none" dirty="0"/>
          </a:p>
        </p:txBody>
      </p:sp>
      <p:sp>
        <p:nvSpPr>
          <p:cNvPr id="4" name="Slide Number Placeholder 3"/>
          <p:cNvSpPr>
            <a:spLocks noGrp="1"/>
          </p:cNvSpPr>
          <p:nvPr>
            <p:ph type="sldNum" sz="quarter" idx="5"/>
          </p:nvPr>
        </p:nvSpPr>
        <p:spPr/>
        <p:txBody>
          <a:bodyPr/>
          <a:lstStyle/>
          <a:p>
            <a:fld id="{13AD47CE-6028-46F2-A87F-6D3962B463F0}" type="slidenum">
              <a:rPr lang="en-US" smtClean="0"/>
              <a:t>43</a:t>
            </a:fld>
            <a:endParaRPr lang="en-US"/>
          </a:p>
        </p:txBody>
      </p:sp>
    </p:spTree>
    <p:extLst>
      <p:ext uri="{BB962C8B-B14F-4D97-AF65-F5344CB8AC3E}">
        <p14:creationId xmlns:p14="http://schemas.microsoft.com/office/powerpoint/2010/main" val="379743638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44</a:t>
            </a:fld>
            <a:endParaRPr lang="en-US"/>
          </a:p>
        </p:txBody>
      </p:sp>
    </p:spTree>
    <p:extLst>
      <p:ext uri="{BB962C8B-B14F-4D97-AF65-F5344CB8AC3E}">
        <p14:creationId xmlns:p14="http://schemas.microsoft.com/office/powerpoint/2010/main" val="195003302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45</a:t>
            </a:fld>
            <a:endParaRPr lang="en-US"/>
          </a:p>
        </p:txBody>
      </p:sp>
    </p:spTree>
    <p:extLst>
      <p:ext uri="{BB962C8B-B14F-4D97-AF65-F5344CB8AC3E}">
        <p14:creationId xmlns:p14="http://schemas.microsoft.com/office/powerpoint/2010/main" val="306083743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Another example of a decentralized, bottom-up project that looked principally at organic growth of spaces, rather than strong prescription</a:t>
            </a:r>
          </a:p>
        </p:txBody>
      </p:sp>
      <p:sp>
        <p:nvSpPr>
          <p:cNvPr id="4" name="Slide Number Placeholder 3"/>
          <p:cNvSpPr>
            <a:spLocks noGrp="1"/>
          </p:cNvSpPr>
          <p:nvPr>
            <p:ph type="sldNum" sz="quarter" idx="5"/>
          </p:nvPr>
        </p:nvSpPr>
        <p:spPr/>
        <p:txBody>
          <a:bodyPr/>
          <a:lstStyle/>
          <a:p>
            <a:fld id="{13AD47CE-6028-46F2-A87F-6D3962B463F0}" type="slidenum">
              <a:rPr lang="en-US" smtClean="0"/>
              <a:t>46</a:t>
            </a:fld>
            <a:endParaRPr lang="en-US"/>
          </a:p>
        </p:txBody>
      </p:sp>
    </p:spTree>
    <p:extLst>
      <p:ext uri="{BB962C8B-B14F-4D97-AF65-F5344CB8AC3E}">
        <p14:creationId xmlns:p14="http://schemas.microsoft.com/office/powerpoint/2010/main" val="337656675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Originally intended to have no finite limit, as relationship of spaces dictated overall form and extents</a:t>
            </a:r>
          </a:p>
        </p:txBody>
      </p:sp>
      <p:sp>
        <p:nvSpPr>
          <p:cNvPr id="4" name="Slide Number Placeholder 3"/>
          <p:cNvSpPr>
            <a:spLocks noGrp="1"/>
          </p:cNvSpPr>
          <p:nvPr>
            <p:ph type="sldNum" sz="quarter" idx="5"/>
          </p:nvPr>
        </p:nvSpPr>
        <p:spPr/>
        <p:txBody>
          <a:bodyPr/>
          <a:lstStyle/>
          <a:p>
            <a:fld id="{13AD47CE-6028-46F2-A87F-6D3962B463F0}" type="slidenum">
              <a:rPr lang="en-US" smtClean="0"/>
              <a:t>47</a:t>
            </a:fld>
            <a:endParaRPr lang="en-US"/>
          </a:p>
        </p:txBody>
      </p:sp>
    </p:spTree>
    <p:extLst>
      <p:ext uri="{BB962C8B-B14F-4D97-AF65-F5344CB8AC3E}">
        <p14:creationId xmlns:p14="http://schemas.microsoft.com/office/powerpoint/2010/main" val="353033070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48</a:t>
            </a:fld>
            <a:endParaRPr lang="en-US"/>
          </a:p>
        </p:txBody>
      </p:sp>
    </p:spTree>
    <p:extLst>
      <p:ext uri="{BB962C8B-B14F-4D97-AF65-F5344CB8AC3E}">
        <p14:creationId xmlns:p14="http://schemas.microsoft.com/office/powerpoint/2010/main" val="109703380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100" b="1" dirty="0">
                <a:effectLst/>
                <a:latin typeface="Calibri" panose="020F0502020204030204" pitchFamily="34" charset="0"/>
                <a:ea typeface="Calibri" panose="020F0502020204030204" pitchFamily="34" charset="0"/>
                <a:cs typeface="Times New Roman" panose="02020603050405020304" pitchFamily="18" charset="0"/>
              </a:rPr>
              <a:t>Piet </a:t>
            </a:r>
            <a:r>
              <a:rPr lang="en-US" sz="1100" b="1" dirty="0" err="1">
                <a:effectLst/>
                <a:latin typeface="Calibri" panose="020F0502020204030204" pitchFamily="34" charset="0"/>
                <a:ea typeface="Calibri" panose="020F0502020204030204" pitchFamily="34" charset="0"/>
                <a:cs typeface="Times New Roman" panose="02020603050405020304" pitchFamily="18" charset="0"/>
              </a:rPr>
              <a:t>Blom</a:t>
            </a:r>
            <a:r>
              <a:rPr lang="en-US" sz="1100" b="1" dirty="0">
                <a:effectLst/>
                <a:latin typeface="Calibri" panose="020F0502020204030204" pitchFamily="34" charset="0"/>
                <a:ea typeface="Calibri" panose="020F0502020204030204" pitchFamily="34" charset="0"/>
                <a:cs typeface="Times New Roman" panose="02020603050405020304" pitchFamily="18" charset="0"/>
              </a:rPr>
              <a:t> – Cube Houses (1977)</a:t>
            </a:r>
          </a:p>
          <a:p>
            <a:pPr marL="228600" marR="0" indent="-228600">
              <a:lnSpc>
                <a:spcPct val="107000"/>
              </a:lnSpc>
              <a:spcBef>
                <a:spcPts val="0"/>
              </a:spcBef>
              <a:spcAft>
                <a:spcPts val="800"/>
              </a:spcAft>
              <a:buAutoNum type="arabicPeriod"/>
            </a:pPr>
            <a:r>
              <a:rPr lang="en-US" sz="1100" b="0" dirty="0">
                <a:effectLst/>
                <a:latin typeface="Calibri" panose="020F0502020204030204" pitchFamily="34" charset="0"/>
                <a:ea typeface="Calibri" panose="020F0502020204030204" pitchFamily="34" charset="0"/>
                <a:cs typeface="Times New Roman" panose="02020603050405020304" pitchFamily="18" charset="0"/>
              </a:rPr>
              <a:t>Clear example of how there was actually an intrinsic link between concept of organic growth and a visual style</a:t>
            </a:r>
          </a:p>
          <a:p>
            <a:pPr marL="228600" marR="0" indent="-228600">
              <a:lnSpc>
                <a:spcPct val="107000"/>
              </a:lnSpc>
              <a:spcBef>
                <a:spcPts val="0"/>
              </a:spcBef>
              <a:spcAft>
                <a:spcPts val="800"/>
              </a:spcAft>
              <a:buAutoNum type="arabicPeriod"/>
            </a:pPr>
            <a:r>
              <a:rPr lang="en-US" sz="1100" b="0" dirty="0">
                <a:effectLst/>
                <a:latin typeface="Calibri" panose="020F0502020204030204" pitchFamily="34" charset="0"/>
                <a:ea typeface="Calibri" panose="020F0502020204030204" pitchFamily="34" charset="0"/>
                <a:cs typeface="Times New Roman" panose="02020603050405020304" pitchFamily="18" charset="0"/>
              </a:rPr>
              <a:t>Epitomized a period known as ‘</a:t>
            </a:r>
            <a:r>
              <a:rPr lang="en-US" sz="1100" b="1" dirty="0">
                <a:effectLst/>
                <a:latin typeface="Calibri" panose="020F0502020204030204" pitchFamily="34" charset="0"/>
                <a:ea typeface="Calibri" panose="020F0502020204030204" pitchFamily="34" charset="0"/>
                <a:cs typeface="Times New Roman" panose="02020603050405020304" pitchFamily="18" charset="0"/>
              </a:rPr>
              <a:t>Dutch Structuralism</a:t>
            </a:r>
            <a:r>
              <a:rPr lang="en-US" sz="1100" b="0" dirty="0">
                <a:effectLst/>
                <a:latin typeface="Calibri" panose="020F0502020204030204" pitchFamily="34" charset="0"/>
                <a:ea typeface="Calibri" panose="020F0502020204030204" pitchFamily="34" charset="0"/>
                <a:cs typeface="Times New Roman" panose="02020603050405020304" pitchFamily="18" charset="0"/>
              </a:rPr>
              <a:t>’ in particular</a:t>
            </a:r>
          </a:p>
          <a:p>
            <a:pPr marL="228600" marR="0" indent="-228600">
              <a:lnSpc>
                <a:spcPct val="107000"/>
              </a:lnSpc>
              <a:spcBef>
                <a:spcPts val="0"/>
              </a:spcBef>
              <a:spcAft>
                <a:spcPts val="800"/>
              </a:spcAft>
              <a:buAutoNum type="arabi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Located in a historic section of Rotterdam</a:t>
            </a:r>
          </a:p>
          <a:p>
            <a:pPr marL="228600" marR="0" indent="-228600">
              <a:lnSpc>
                <a:spcPct val="107000"/>
              </a:lnSpc>
              <a:spcBef>
                <a:spcPts val="0"/>
              </a:spcBef>
              <a:spcAft>
                <a:spcPts val="800"/>
              </a:spcAft>
              <a:buAutoNum type="arabi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Mind you Rotterdam was heavily bombed during WWII, so a lot of reconstruction</a:t>
            </a:r>
          </a:p>
          <a:p>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49</a:t>
            </a:fld>
            <a:endParaRPr lang="en-US"/>
          </a:p>
        </p:txBody>
      </p:sp>
    </p:spTree>
    <p:extLst>
      <p:ext uri="{BB962C8B-B14F-4D97-AF65-F5344CB8AC3E}">
        <p14:creationId xmlns:p14="http://schemas.microsoft.com/office/powerpoint/2010/main" val="108719457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indent="-228600">
              <a:lnSpc>
                <a:spcPct val="107000"/>
              </a:lnSpc>
              <a:spcBef>
                <a:spcPts val="0"/>
              </a:spcBef>
              <a:spcAft>
                <a:spcPts val="800"/>
              </a:spcAft>
              <a:buAutoNum type="arabi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Cube houses composed of about </a:t>
            </a:r>
            <a:r>
              <a:rPr lang="en-US" sz="1100" b="1" dirty="0">
                <a:effectLst/>
                <a:latin typeface="Calibri" panose="020F0502020204030204" pitchFamily="34" charset="0"/>
                <a:ea typeface="Calibri" panose="020F0502020204030204" pitchFamily="34" charset="0"/>
                <a:cs typeface="Times New Roman" panose="02020603050405020304" pitchFamily="18" charset="0"/>
              </a:rPr>
              <a:t>270 dwellings</a:t>
            </a:r>
          </a:p>
          <a:p>
            <a:pPr marL="228600" marR="0" indent="-228600">
              <a:lnSpc>
                <a:spcPct val="107000"/>
              </a:lnSpc>
              <a:spcBef>
                <a:spcPts val="0"/>
              </a:spcBef>
              <a:spcAft>
                <a:spcPts val="800"/>
              </a:spcAft>
              <a:buAutoNum type="arabicPeriod"/>
            </a:pPr>
            <a:r>
              <a:rPr lang="en-US" sz="1100" dirty="0" err="1">
                <a:effectLst/>
                <a:latin typeface="Calibri" panose="020F0502020204030204" pitchFamily="34" charset="0"/>
                <a:ea typeface="Calibri" panose="020F0502020204030204" pitchFamily="34" charset="0"/>
                <a:cs typeface="Times New Roman" panose="02020603050405020304" pitchFamily="18" charset="0"/>
              </a:rPr>
              <a:t>Blom</a:t>
            </a:r>
            <a:r>
              <a:rPr lang="en-US" sz="1100" dirty="0">
                <a:effectLst/>
                <a:latin typeface="Calibri" panose="020F0502020204030204" pitchFamily="34" charset="0"/>
                <a:ea typeface="Calibri" panose="020F0502020204030204" pitchFamily="34" charset="0"/>
                <a:cs typeface="Times New Roman" panose="02020603050405020304" pitchFamily="18" charset="0"/>
              </a:rPr>
              <a:t> felt that urban communities should feel like villages</a:t>
            </a:r>
          </a:p>
          <a:p>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50</a:t>
            </a:fld>
            <a:endParaRPr lang="en-US"/>
          </a:p>
        </p:txBody>
      </p:sp>
    </p:spTree>
    <p:extLst>
      <p:ext uri="{BB962C8B-B14F-4D97-AF65-F5344CB8AC3E}">
        <p14:creationId xmlns:p14="http://schemas.microsoft.com/office/powerpoint/2010/main" val="33536221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mj-lt"/>
              <a:buAutoNum type="arabi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The format for their meetings was highly structured:</a:t>
            </a:r>
          </a:p>
          <a:p>
            <a:pPr marL="742950" marR="0" lvl="1" indent="-285750">
              <a:lnSpc>
                <a:spcPct val="107000"/>
              </a:lnSpc>
              <a:spcBef>
                <a:spcPts val="0"/>
              </a:spcBef>
              <a:spcAft>
                <a:spcPts val="0"/>
              </a:spcAft>
              <a:buFont typeface="+mj-lt"/>
              <a:buAutoNum type="alphaL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They would collectively decide the ‘topic’ for each session, and a select group of them, the most prominent, would pin up boards and discuss and debate the merits of Modernist strategies.</a:t>
            </a:r>
          </a:p>
          <a:p>
            <a:pPr marL="742950" marR="0" lvl="1" indent="-285750">
              <a:lnSpc>
                <a:spcPct val="107000"/>
              </a:lnSpc>
              <a:spcBef>
                <a:spcPts val="0"/>
              </a:spcBef>
              <a:spcAft>
                <a:spcPts val="0"/>
              </a:spcAft>
              <a:buFont typeface="+mj-lt"/>
              <a:buAutoNum type="alphaL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This format is in large part responsible for the format of many studio course </a:t>
            </a:r>
            <a:r>
              <a:rPr lang="en-US" sz="1100" dirty="0" err="1">
                <a:effectLst/>
                <a:latin typeface="Calibri" panose="020F0502020204030204" pitchFamily="34" charset="0"/>
                <a:ea typeface="Calibri" panose="020F0502020204030204" pitchFamily="34" charset="0"/>
                <a:cs typeface="Times New Roman" panose="02020603050405020304" pitchFamily="18" charset="0"/>
              </a:rPr>
              <a:t>crits</a:t>
            </a:r>
            <a:r>
              <a:rPr lang="en-US" sz="1100" dirty="0">
                <a:effectLst/>
                <a:latin typeface="Calibri" panose="020F0502020204030204" pitchFamily="34" charset="0"/>
                <a:ea typeface="Calibri" panose="020F0502020204030204" pitchFamily="34" charset="0"/>
                <a:cs typeface="Times New Roman" panose="02020603050405020304" pitchFamily="18" charset="0"/>
              </a:rPr>
              <a:t> that we have today.</a:t>
            </a:r>
          </a:p>
          <a:p>
            <a:pPr marL="1143000" marR="0" lvl="2" indent="-228600">
              <a:lnSpc>
                <a:spcPct val="107000"/>
              </a:lnSpc>
              <a:spcBef>
                <a:spcPts val="0"/>
              </a:spcBef>
              <a:spcAft>
                <a:spcPts val="0"/>
              </a:spcAft>
              <a:buFont typeface="+mj-lt"/>
              <a:buAutoNum type="romanL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It’s not that CIAM invented it, but it was certainly an early example of how architects share their ideas – </a:t>
            </a:r>
            <a:r>
              <a:rPr lang="en-US" sz="1100" b="1" dirty="0">
                <a:effectLst/>
                <a:latin typeface="Calibri" panose="020F0502020204030204" pitchFamily="34" charset="0"/>
                <a:ea typeface="Calibri" panose="020F0502020204030204" pitchFamily="34" charset="0"/>
                <a:cs typeface="Times New Roman" panose="02020603050405020304" pitchFamily="18" charset="0"/>
              </a:rPr>
              <a:t>their version of ‘peer review’</a:t>
            </a:r>
          </a:p>
          <a:p>
            <a:pPr marL="742950" marR="0" lvl="1" indent="-285750">
              <a:lnSpc>
                <a:spcPct val="107000"/>
              </a:lnSpc>
              <a:spcBef>
                <a:spcPts val="0"/>
              </a:spcBef>
              <a:spcAft>
                <a:spcPts val="800"/>
              </a:spcAft>
              <a:buFont typeface="+mj-lt"/>
              <a:buAutoNum type="alphaL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The presentation structure was simple: each presenter would have </a:t>
            </a:r>
            <a:r>
              <a:rPr lang="en-US" sz="1100" b="1" dirty="0">
                <a:effectLst/>
                <a:latin typeface="Calibri" panose="020F0502020204030204" pitchFamily="34" charset="0"/>
                <a:ea typeface="Calibri" panose="020F0502020204030204" pitchFamily="34" charset="0"/>
                <a:cs typeface="Times New Roman" panose="02020603050405020304" pitchFamily="18" charset="0"/>
              </a:rPr>
              <a:t>a grid, a ‘grille’, </a:t>
            </a:r>
            <a:r>
              <a:rPr lang="en-US" sz="1100" dirty="0">
                <a:effectLst/>
                <a:latin typeface="Calibri" panose="020F0502020204030204" pitchFamily="34" charset="0"/>
                <a:ea typeface="Calibri" panose="020F0502020204030204" pitchFamily="34" charset="0"/>
                <a:cs typeface="Times New Roman" panose="02020603050405020304" pitchFamily="18" charset="0"/>
              </a:rPr>
              <a:t>and they would address various scales and functions of architecture and the city according to a certain design ideal.</a:t>
            </a:r>
          </a:p>
          <a:p>
            <a:pPr marL="181240" indent="-181240">
              <a:buFontTx/>
              <a:buChar char="-"/>
            </a:pPr>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6</a:t>
            </a:fld>
            <a:endParaRPr lang="en-US"/>
          </a:p>
        </p:txBody>
      </p:sp>
    </p:spTree>
    <p:extLst>
      <p:ext uri="{BB962C8B-B14F-4D97-AF65-F5344CB8AC3E}">
        <p14:creationId xmlns:p14="http://schemas.microsoft.com/office/powerpoint/2010/main" val="383579721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indent="-228600">
              <a:lnSpc>
                <a:spcPct val="107000"/>
              </a:lnSpc>
              <a:spcBef>
                <a:spcPts val="0"/>
              </a:spcBef>
              <a:spcAft>
                <a:spcPts val="800"/>
              </a:spcAft>
              <a:buAutoNum type="arabicPeriod"/>
            </a:pPr>
            <a:r>
              <a:rPr lang="en-US" sz="1100" b="1" dirty="0">
                <a:effectLst/>
                <a:latin typeface="Calibri" panose="020F0502020204030204" pitchFamily="34" charset="0"/>
                <a:ea typeface="Calibri" panose="020F0502020204030204" pitchFamily="34" charset="0"/>
                <a:cs typeface="Times New Roman" panose="02020603050405020304" pitchFamily="18" charset="0"/>
              </a:rPr>
              <a:t>Should be like living in trees</a:t>
            </a:r>
          </a:p>
          <a:p>
            <a:pPr marL="742950" marR="0" lvl="1" indent="-285750">
              <a:lnSpc>
                <a:spcPct val="107000"/>
              </a:lnSpc>
              <a:spcBef>
                <a:spcPts val="0"/>
              </a:spcBef>
              <a:spcAft>
                <a:spcPts val="0"/>
              </a:spcAft>
              <a:buFont typeface="+mj-lt"/>
              <a:buAutoNum type="alphaL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And so the cube houses compose a forest</a:t>
            </a:r>
          </a:p>
          <a:p>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51</a:t>
            </a:fld>
            <a:endParaRPr lang="en-US"/>
          </a:p>
        </p:txBody>
      </p:sp>
    </p:spTree>
    <p:extLst>
      <p:ext uri="{BB962C8B-B14F-4D97-AF65-F5344CB8AC3E}">
        <p14:creationId xmlns:p14="http://schemas.microsoft.com/office/powerpoint/2010/main" val="245583214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nSpc>
                <a:spcPct val="107000"/>
              </a:lnSpc>
              <a:spcBef>
                <a:spcPts val="0"/>
              </a:spcBef>
              <a:spcAft>
                <a:spcPts val="0"/>
              </a:spcAft>
              <a:buFont typeface="+mj-lt"/>
              <a:buAutoNum type="alphaL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Was actually inspired by the </a:t>
            </a:r>
            <a:r>
              <a:rPr lang="en-US" sz="1100" b="1" dirty="0" err="1">
                <a:effectLst/>
                <a:latin typeface="Calibri" panose="020F0502020204030204" pitchFamily="34" charset="0"/>
                <a:ea typeface="Calibri" panose="020F0502020204030204" pitchFamily="34" charset="0"/>
                <a:cs typeface="Times New Roman" panose="02020603050405020304" pitchFamily="18" charset="0"/>
              </a:rPr>
              <a:t>pilotis</a:t>
            </a:r>
            <a:r>
              <a:rPr lang="en-US" sz="1100" dirty="0">
                <a:effectLst/>
                <a:latin typeface="Calibri" panose="020F0502020204030204" pitchFamily="34" charset="0"/>
                <a:ea typeface="Calibri" panose="020F0502020204030204" pitchFamily="34" charset="0"/>
                <a:cs typeface="Times New Roman" panose="02020603050405020304" pitchFamily="18" charset="0"/>
              </a:rPr>
              <a:t> of Le Corbusier</a:t>
            </a:r>
          </a:p>
          <a:p>
            <a:pPr marL="685800" marR="0" lvl="1" indent="-228600">
              <a:lnSpc>
                <a:spcPct val="107000"/>
              </a:lnSpc>
              <a:spcBef>
                <a:spcPts val="0"/>
              </a:spcBef>
              <a:spcAft>
                <a:spcPts val="0"/>
              </a:spcAft>
              <a:buFont typeface="+mj-lt"/>
              <a:buAutoNum type="alphaL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The trees allowed all infrastructure to pass below</a:t>
            </a:r>
          </a:p>
          <a:p>
            <a:pPr marL="685800" marR="0" lvl="1" indent="-228600">
              <a:lnSpc>
                <a:spcPct val="107000"/>
              </a:lnSpc>
              <a:spcBef>
                <a:spcPts val="0"/>
              </a:spcBef>
              <a:spcAft>
                <a:spcPts val="800"/>
              </a:spcAft>
              <a:buFont typeface="+mj-lt"/>
              <a:buAutoNum type="alphaL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Pedestrian ramps and courtyards were above</a:t>
            </a:r>
          </a:p>
        </p:txBody>
      </p:sp>
      <p:sp>
        <p:nvSpPr>
          <p:cNvPr id="4" name="Slide Number Placeholder 3"/>
          <p:cNvSpPr>
            <a:spLocks noGrp="1"/>
          </p:cNvSpPr>
          <p:nvPr>
            <p:ph type="sldNum" sz="quarter" idx="5"/>
          </p:nvPr>
        </p:nvSpPr>
        <p:spPr/>
        <p:txBody>
          <a:bodyPr/>
          <a:lstStyle/>
          <a:p>
            <a:fld id="{13AD47CE-6028-46F2-A87F-6D3962B463F0}" type="slidenum">
              <a:rPr lang="en-US" smtClean="0"/>
              <a:t>52</a:t>
            </a:fld>
            <a:endParaRPr lang="en-US"/>
          </a:p>
        </p:txBody>
      </p:sp>
    </p:spTree>
    <p:extLst>
      <p:ext uri="{BB962C8B-B14F-4D97-AF65-F5344CB8AC3E}">
        <p14:creationId xmlns:p14="http://schemas.microsoft.com/office/powerpoint/2010/main" val="368672317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53</a:t>
            </a:fld>
            <a:endParaRPr lang="en-US"/>
          </a:p>
        </p:txBody>
      </p:sp>
    </p:spTree>
    <p:extLst>
      <p:ext uri="{BB962C8B-B14F-4D97-AF65-F5344CB8AC3E}">
        <p14:creationId xmlns:p14="http://schemas.microsoft.com/office/powerpoint/2010/main" val="336364914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54</a:t>
            </a:fld>
            <a:endParaRPr lang="en-US"/>
          </a:p>
        </p:txBody>
      </p:sp>
    </p:spTree>
    <p:extLst>
      <p:ext uri="{BB962C8B-B14F-4D97-AF65-F5344CB8AC3E}">
        <p14:creationId xmlns:p14="http://schemas.microsoft.com/office/powerpoint/2010/main" val="121408980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mj-lt"/>
              <a:buAutoNum type="arabicPeriod"/>
            </a:pPr>
            <a:r>
              <a:rPr lang="en-US" sz="1100" b="1" dirty="0">
                <a:effectLst/>
                <a:latin typeface="Calibri" panose="020F0502020204030204" pitchFamily="34" charset="0"/>
                <a:ea typeface="Calibri" panose="020F0502020204030204" pitchFamily="34" charset="0"/>
                <a:cs typeface="Times New Roman" panose="02020603050405020304" pitchFamily="18" charset="0"/>
              </a:rPr>
              <a:t>Interrelationship between drawing, patterns, spatial relationships</a:t>
            </a:r>
          </a:p>
          <a:p>
            <a:pPr marL="342900" marR="0" lvl="0" indent="-342900">
              <a:lnSpc>
                <a:spcPct val="107000"/>
              </a:lnSpc>
              <a:spcBef>
                <a:spcPts val="0"/>
              </a:spcBef>
              <a:spcAft>
                <a:spcPts val="0"/>
              </a:spcAft>
              <a:buFont typeface="+mj-lt"/>
              <a:buAutoNum type="arabi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No question that patterns were a big part</a:t>
            </a:r>
          </a:p>
          <a:p>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55</a:t>
            </a:fld>
            <a:endParaRPr lang="en-US"/>
          </a:p>
        </p:txBody>
      </p:sp>
    </p:spTree>
    <p:extLst>
      <p:ext uri="{BB962C8B-B14F-4D97-AF65-F5344CB8AC3E}">
        <p14:creationId xmlns:p14="http://schemas.microsoft.com/office/powerpoint/2010/main" val="287005067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Examples beyond those of Piet </a:t>
            </a:r>
            <a:r>
              <a:rPr lang="en-US" dirty="0" err="1"/>
              <a:t>Blom</a:t>
            </a:r>
            <a:r>
              <a:rPr lang="en-US" dirty="0"/>
              <a:t>, from Dutch contemporaries</a:t>
            </a:r>
          </a:p>
        </p:txBody>
      </p:sp>
      <p:sp>
        <p:nvSpPr>
          <p:cNvPr id="4" name="Slide Number Placeholder 3"/>
          <p:cNvSpPr>
            <a:spLocks noGrp="1"/>
          </p:cNvSpPr>
          <p:nvPr>
            <p:ph type="sldNum" sz="quarter" idx="5"/>
          </p:nvPr>
        </p:nvSpPr>
        <p:spPr/>
        <p:txBody>
          <a:bodyPr/>
          <a:lstStyle/>
          <a:p>
            <a:fld id="{13AD47CE-6028-46F2-A87F-6D3962B463F0}" type="slidenum">
              <a:rPr lang="en-US" smtClean="0"/>
              <a:t>56</a:t>
            </a:fld>
            <a:endParaRPr lang="en-US"/>
          </a:p>
        </p:txBody>
      </p:sp>
    </p:spTree>
    <p:extLst>
      <p:ext uri="{BB962C8B-B14F-4D97-AF65-F5344CB8AC3E}">
        <p14:creationId xmlns:p14="http://schemas.microsoft.com/office/powerpoint/2010/main" val="139299595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57</a:t>
            </a:fld>
            <a:endParaRPr lang="en-US"/>
          </a:p>
        </p:txBody>
      </p:sp>
    </p:spTree>
    <p:extLst>
      <p:ext uri="{BB962C8B-B14F-4D97-AF65-F5344CB8AC3E}">
        <p14:creationId xmlns:p14="http://schemas.microsoft.com/office/powerpoint/2010/main" val="258457339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58</a:t>
            </a:fld>
            <a:endParaRPr lang="en-US"/>
          </a:p>
        </p:txBody>
      </p:sp>
    </p:spTree>
    <p:extLst>
      <p:ext uri="{BB962C8B-B14F-4D97-AF65-F5344CB8AC3E}">
        <p14:creationId xmlns:p14="http://schemas.microsoft.com/office/powerpoint/2010/main" val="115039797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100" b="1" dirty="0">
                <a:effectLst/>
                <a:latin typeface="Calibri" panose="020F0502020204030204" pitchFamily="34" charset="0"/>
                <a:ea typeface="Calibri" panose="020F0502020204030204" pitchFamily="34" charset="0"/>
                <a:cs typeface="Times New Roman" panose="02020603050405020304" pitchFamily="18" charset="0"/>
              </a:rPr>
              <a:t>Aldo van Eyck</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Reminder that van </a:t>
            </a:r>
            <a:r>
              <a:rPr lang="en-US" sz="1100" b="1" dirty="0">
                <a:effectLst/>
                <a:latin typeface="Calibri" panose="020F0502020204030204" pitchFamily="34" charset="0"/>
                <a:ea typeface="Calibri" panose="020F0502020204030204" pitchFamily="34" charset="0"/>
                <a:cs typeface="Times New Roman" panose="02020603050405020304" pitchFamily="18" charset="0"/>
              </a:rPr>
              <a:t>Eyck was a founding member of Team X </a:t>
            </a:r>
            <a:r>
              <a:rPr lang="en-US" sz="1100" dirty="0">
                <a:effectLst/>
                <a:latin typeface="Calibri" panose="020F0502020204030204" pitchFamily="34" charset="0"/>
                <a:ea typeface="Calibri" panose="020F0502020204030204" pitchFamily="34" charset="0"/>
                <a:cs typeface="Times New Roman" panose="02020603050405020304" pitchFamily="18" charset="0"/>
              </a:rPr>
              <a:t>(and so a former member of CIAM)</a:t>
            </a:r>
          </a:p>
          <a:p>
            <a:pPr marL="342900" marR="0" lvl="0" indent="-342900">
              <a:lnSpc>
                <a:spcPct val="107000"/>
              </a:lnSpc>
              <a:spcBef>
                <a:spcPts val="0"/>
              </a:spcBef>
              <a:spcAft>
                <a:spcPts val="0"/>
              </a:spcAft>
              <a:buFont typeface="+mj-lt"/>
              <a:buAutoNum type="arabi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Criticized Modernism as lack a human element</a:t>
            </a:r>
          </a:p>
          <a:p>
            <a:pPr marL="742950" marR="0" lvl="1" indent="-285750">
              <a:lnSpc>
                <a:spcPct val="107000"/>
              </a:lnSpc>
              <a:spcBef>
                <a:spcPts val="0"/>
              </a:spcBef>
              <a:spcAft>
                <a:spcPts val="0"/>
              </a:spcAft>
              <a:buFont typeface="+mj-lt"/>
              <a:buAutoNum type="alphaLcPeriod"/>
            </a:pPr>
            <a:r>
              <a:rPr lang="en-US" sz="1100" b="1" dirty="0">
                <a:effectLst/>
                <a:latin typeface="Calibri" panose="020F0502020204030204" pitchFamily="34" charset="0"/>
                <a:ea typeface="Calibri" panose="020F0502020204030204" pitchFamily="34" charset="0"/>
                <a:cs typeface="Times New Roman" panose="02020603050405020304" pitchFamily="18" charset="0"/>
              </a:rPr>
              <a:t>So wanted the orphanage to engender design principles of a new urban vision</a:t>
            </a:r>
          </a:p>
          <a:p>
            <a:pPr marL="742950" marR="0" lvl="1" indent="-285750">
              <a:lnSpc>
                <a:spcPct val="107000"/>
              </a:lnSpc>
              <a:spcBef>
                <a:spcPts val="0"/>
              </a:spcBef>
              <a:spcAft>
                <a:spcPts val="0"/>
              </a:spcAft>
              <a:buFont typeface="+mj-lt"/>
              <a:buAutoNum type="alphaL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The orphanage was by van Eyck’s account, an explicit small urban study, a prototype</a:t>
            </a:r>
          </a:p>
          <a:p>
            <a:pPr marL="342900" marR="0" lvl="0" indent="-342900">
              <a:lnSpc>
                <a:spcPct val="107000"/>
              </a:lnSpc>
              <a:spcBef>
                <a:spcPts val="0"/>
              </a:spcBef>
              <a:spcAft>
                <a:spcPts val="0"/>
              </a:spcAft>
              <a:buFont typeface="+mj-lt"/>
              <a:buAutoNum type="arabicPeriod"/>
            </a:pPr>
            <a:r>
              <a:rPr lang="en-US" sz="1100" b="1" dirty="0">
                <a:effectLst/>
                <a:latin typeface="Calibri" panose="020F0502020204030204" pitchFamily="34" charset="0"/>
                <a:ea typeface="Calibri" panose="020F0502020204030204" pitchFamily="34" charset="0"/>
                <a:cs typeface="Times New Roman" panose="02020603050405020304" pitchFamily="18" charset="0"/>
              </a:rPr>
              <a:t>Orphanage in use from 1960 to 1991</a:t>
            </a:r>
            <a:r>
              <a:rPr lang="en-US" sz="1100" dirty="0">
                <a:effectLst/>
                <a:latin typeface="Calibri" panose="020F0502020204030204" pitchFamily="34" charset="0"/>
                <a:ea typeface="Calibri" panose="020F0502020204030204" pitchFamily="34" charset="0"/>
                <a:cs typeface="Times New Roman" panose="02020603050405020304" pitchFamily="18" charset="0"/>
              </a:rPr>
              <a:t>, now empty</a:t>
            </a:r>
          </a:p>
          <a:p>
            <a:pPr marL="342900" marR="0" lvl="0" indent="-342900">
              <a:lnSpc>
                <a:spcPct val="107000"/>
              </a:lnSpc>
              <a:spcBef>
                <a:spcPts val="0"/>
              </a:spcBef>
              <a:spcAft>
                <a:spcPts val="0"/>
              </a:spcAft>
              <a:buFont typeface="+mj-lt"/>
              <a:buAutoNum type="arabi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Van Eyck was fascinated by the housing structures of the Dogon people of Mali</a:t>
            </a:r>
          </a:p>
          <a:p>
            <a:pPr marL="742950" marR="0" lvl="1" indent="-285750">
              <a:lnSpc>
                <a:spcPct val="107000"/>
              </a:lnSpc>
              <a:spcBef>
                <a:spcPts val="0"/>
              </a:spcBef>
              <a:spcAft>
                <a:spcPts val="0"/>
              </a:spcAft>
              <a:buFont typeface="+mj-lt"/>
              <a:buAutoNum type="alphaL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Heavily inspired by Structuralism anthropology</a:t>
            </a:r>
          </a:p>
          <a:p>
            <a:pPr marL="181240" indent="-181240">
              <a:buFontTx/>
              <a:buChar char="-"/>
            </a:pPr>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59</a:t>
            </a:fld>
            <a:endParaRPr lang="en-US"/>
          </a:p>
        </p:txBody>
      </p:sp>
    </p:spTree>
    <p:extLst>
      <p:ext uri="{BB962C8B-B14F-4D97-AF65-F5344CB8AC3E}">
        <p14:creationId xmlns:p14="http://schemas.microsoft.com/office/powerpoint/2010/main" val="122292361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mj-lt"/>
              <a:buAutoNum type="arabicPeriod"/>
            </a:pPr>
            <a:r>
              <a:rPr lang="en-US" sz="1100" b="1" dirty="0">
                <a:effectLst/>
                <a:latin typeface="Calibri" panose="020F0502020204030204" pitchFamily="34" charset="0"/>
                <a:ea typeface="Calibri" panose="020F0502020204030204" pitchFamily="34" charset="0"/>
                <a:cs typeface="Times New Roman" panose="02020603050405020304" pitchFamily="18" charset="0"/>
              </a:rPr>
              <a:t>Decentralized pattern of ‘pavilions’</a:t>
            </a:r>
          </a:p>
          <a:p>
            <a:pPr marL="342900" marR="0" lvl="0" indent="-342900">
              <a:lnSpc>
                <a:spcPct val="107000"/>
              </a:lnSpc>
              <a:spcBef>
                <a:spcPts val="0"/>
              </a:spcBef>
              <a:spcAft>
                <a:spcPts val="0"/>
              </a:spcAft>
              <a:buFont typeface="+mj-lt"/>
              <a:buAutoNum type="arabi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To home 125 children</a:t>
            </a:r>
          </a:p>
          <a:p>
            <a:pPr marL="342900" marR="0" lvl="0" indent="-342900">
              <a:lnSpc>
                <a:spcPct val="107000"/>
              </a:lnSpc>
              <a:spcBef>
                <a:spcPts val="0"/>
              </a:spcBef>
              <a:spcAft>
                <a:spcPts val="0"/>
              </a:spcAft>
              <a:buFont typeface="+mj-lt"/>
              <a:buAutoNum type="arabicPeriod"/>
            </a:pPr>
            <a:r>
              <a:rPr lang="en-US" sz="1100" b="1" dirty="0">
                <a:effectLst/>
                <a:latin typeface="Calibri" panose="020F0502020204030204" pitchFamily="34" charset="0"/>
                <a:ea typeface="Calibri" panose="020F0502020204030204" pitchFamily="34" charset="0"/>
                <a:cs typeface="Times New Roman" panose="02020603050405020304" pitchFamily="18" charset="0"/>
              </a:rPr>
              <a:t>Continuous volume</a:t>
            </a:r>
          </a:p>
          <a:p>
            <a:pPr marL="181240" indent="-181240">
              <a:buFontTx/>
              <a:buChar char="-"/>
            </a:pPr>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60</a:t>
            </a:fld>
            <a:endParaRPr lang="en-US"/>
          </a:p>
        </p:txBody>
      </p:sp>
    </p:spTree>
    <p:extLst>
      <p:ext uri="{BB962C8B-B14F-4D97-AF65-F5344CB8AC3E}">
        <p14:creationId xmlns:p14="http://schemas.microsoft.com/office/powerpoint/2010/main" val="7550928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1240" marR="0" lvl="0" indent="-181240" algn="l" defTabSz="914400" rtl="0" eaLnBrk="1" fontAlgn="auto" latinLnBrk="0" hangingPunct="1">
              <a:lnSpc>
                <a:spcPct val="100000"/>
              </a:lnSpc>
              <a:spcBef>
                <a:spcPts val="0"/>
              </a:spcBef>
              <a:spcAft>
                <a:spcPts val="0"/>
              </a:spcAft>
              <a:buClrTx/>
              <a:buSzTx/>
              <a:buFontTx/>
              <a:buChar char="-"/>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Here’s Corbusier presenting his ideas on city development and planning at CIAM 4.</a:t>
            </a:r>
          </a:p>
        </p:txBody>
      </p:sp>
      <p:sp>
        <p:nvSpPr>
          <p:cNvPr id="4" name="Slide Number Placeholder 3"/>
          <p:cNvSpPr>
            <a:spLocks noGrp="1"/>
          </p:cNvSpPr>
          <p:nvPr>
            <p:ph type="sldNum" sz="quarter" idx="5"/>
          </p:nvPr>
        </p:nvSpPr>
        <p:spPr/>
        <p:txBody>
          <a:bodyPr/>
          <a:lstStyle/>
          <a:p>
            <a:fld id="{13AD47CE-6028-46F2-A87F-6D3962B463F0}" type="slidenum">
              <a:rPr lang="en-US" smtClean="0"/>
              <a:t>7</a:t>
            </a:fld>
            <a:endParaRPr lang="en-US"/>
          </a:p>
        </p:txBody>
      </p:sp>
    </p:spTree>
    <p:extLst>
      <p:ext uri="{BB962C8B-B14F-4D97-AF65-F5344CB8AC3E}">
        <p14:creationId xmlns:p14="http://schemas.microsoft.com/office/powerpoint/2010/main" val="100272764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mj-lt"/>
              <a:buAutoNum type="arabicPeriod"/>
            </a:pPr>
            <a:r>
              <a:rPr lang="en-US" sz="1100" b="1" dirty="0">
                <a:effectLst/>
                <a:latin typeface="Calibri" panose="020F0502020204030204" pitchFamily="34" charset="0"/>
                <a:ea typeface="Calibri" panose="020F0502020204030204" pitchFamily="34" charset="0"/>
                <a:cs typeface="Times New Roman" panose="02020603050405020304" pitchFamily="18" charset="0"/>
              </a:rPr>
              <a:t>Courtyard serves as the ‘center’ of the building</a:t>
            </a:r>
            <a:r>
              <a:rPr lang="en-US" sz="1100" dirty="0">
                <a:effectLst/>
                <a:latin typeface="Calibri" panose="020F0502020204030204" pitchFamily="34" charset="0"/>
                <a:ea typeface="Calibri" panose="020F0502020204030204" pitchFamily="34" charset="0"/>
                <a:cs typeface="Times New Roman" panose="02020603050405020304" pitchFamily="18" charset="0"/>
              </a:rPr>
              <a:t>, however the building itself lacks a strict organization, and can be navigated through a number of routes</a:t>
            </a:r>
          </a:p>
          <a:p>
            <a:pPr marL="342900" marR="0" lvl="0" indent="-342900">
              <a:lnSpc>
                <a:spcPct val="107000"/>
              </a:lnSpc>
              <a:spcBef>
                <a:spcPts val="0"/>
              </a:spcBef>
              <a:spcAft>
                <a:spcPts val="0"/>
              </a:spcAft>
              <a:buFont typeface="+mj-lt"/>
              <a:buAutoNum type="arabi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Each residential units has its own courtyard</a:t>
            </a:r>
          </a:p>
          <a:p>
            <a:pPr marL="742950" marR="0" lvl="1" indent="-285750">
              <a:lnSpc>
                <a:spcPct val="107000"/>
              </a:lnSpc>
              <a:spcBef>
                <a:spcPts val="0"/>
              </a:spcBef>
              <a:spcAft>
                <a:spcPts val="0"/>
              </a:spcAft>
              <a:buFont typeface="+mj-lt"/>
              <a:buAutoNum type="alphaL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As a result, each unit has a direct connection to the outside, as well as an inside street</a:t>
            </a:r>
          </a:p>
          <a:p>
            <a:pPr marL="1143000" marR="0" lvl="2" indent="-228600">
              <a:lnSpc>
                <a:spcPct val="107000"/>
              </a:lnSpc>
              <a:spcBef>
                <a:spcPts val="0"/>
              </a:spcBef>
              <a:spcAft>
                <a:spcPts val="0"/>
              </a:spcAft>
              <a:buFont typeface="+mj-lt"/>
              <a:buAutoNum type="romanLcPeriod"/>
            </a:pPr>
            <a:r>
              <a:rPr lang="en-US" sz="1100" b="1" dirty="0">
                <a:effectLst/>
                <a:latin typeface="Calibri" panose="020F0502020204030204" pitchFamily="34" charset="0"/>
                <a:ea typeface="Calibri" panose="020F0502020204030204" pitchFamily="34" charset="0"/>
                <a:cs typeface="Times New Roman" panose="02020603050405020304" pitchFamily="18" charset="0"/>
              </a:rPr>
              <a:t>Concept of connected but cellular</a:t>
            </a:r>
          </a:p>
          <a:p>
            <a:pPr marL="1143000" marR="0" lvl="2" indent="-228600">
              <a:lnSpc>
                <a:spcPct val="107000"/>
              </a:lnSpc>
              <a:spcBef>
                <a:spcPts val="0"/>
              </a:spcBef>
              <a:spcAft>
                <a:spcPts val="0"/>
              </a:spcAft>
              <a:buFont typeface="+mj-lt"/>
              <a:buAutoNum type="romanL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Intentional ambivalence as to interior and exterior, challenging the Modernist formality of house-versus-city</a:t>
            </a:r>
          </a:p>
          <a:p>
            <a:pPr marL="1600200" marR="0" lvl="3" indent="-228600">
              <a:lnSpc>
                <a:spcPct val="107000"/>
              </a:lnSpc>
              <a:spcBef>
                <a:spcPts val="0"/>
              </a:spcBef>
              <a:spcAft>
                <a:spcPts val="0"/>
              </a:spcAft>
              <a:buFont typeface="+mj-lt"/>
              <a:buAutoNum type="arabi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The city a house, the house a city</a:t>
            </a:r>
          </a:p>
          <a:p>
            <a:pPr marL="181240" indent="-181240">
              <a:buFontTx/>
              <a:buChar char="-"/>
            </a:pPr>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61</a:t>
            </a:fld>
            <a:endParaRPr lang="en-US"/>
          </a:p>
        </p:txBody>
      </p:sp>
    </p:spTree>
    <p:extLst>
      <p:ext uri="{BB962C8B-B14F-4D97-AF65-F5344CB8AC3E}">
        <p14:creationId xmlns:p14="http://schemas.microsoft.com/office/powerpoint/2010/main" val="420552838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mj-lt"/>
              <a:buAutoNum type="arabicPeriod"/>
            </a:pPr>
            <a:r>
              <a:rPr lang="en-US" sz="1100" b="1" u="sng" dirty="0">
                <a:effectLst/>
                <a:latin typeface="Calibri" panose="020F0502020204030204" pitchFamily="34" charset="0"/>
                <a:ea typeface="Calibri" panose="020F0502020204030204" pitchFamily="34" charset="0"/>
                <a:cs typeface="Times New Roman" panose="02020603050405020304" pitchFamily="18" charset="0"/>
              </a:rPr>
              <a:t>Polycentric Structure</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mj-lt"/>
              <a:buAutoNum type="alphaL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Many points of interaction – non-hierarchical</a:t>
            </a:r>
          </a:p>
          <a:p>
            <a:pPr marL="181240" indent="-181240">
              <a:buFontTx/>
              <a:buChar char="-"/>
            </a:pPr>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62</a:t>
            </a:fld>
            <a:endParaRPr lang="en-US"/>
          </a:p>
        </p:txBody>
      </p:sp>
    </p:spTree>
    <p:extLst>
      <p:ext uri="{BB962C8B-B14F-4D97-AF65-F5344CB8AC3E}">
        <p14:creationId xmlns:p14="http://schemas.microsoft.com/office/powerpoint/2010/main" val="210597359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1240" indent="-181240">
              <a:buFontTx/>
              <a:buChar char="-"/>
            </a:pPr>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63</a:t>
            </a:fld>
            <a:endParaRPr lang="en-US"/>
          </a:p>
        </p:txBody>
      </p:sp>
    </p:spTree>
    <p:extLst>
      <p:ext uri="{BB962C8B-B14F-4D97-AF65-F5344CB8AC3E}">
        <p14:creationId xmlns:p14="http://schemas.microsoft.com/office/powerpoint/2010/main" val="70696643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mj-lt"/>
              <a:buAutoNum type="arabi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Ambivalent boundaries defined by void architraves/lintel and waist-level thresholds</a:t>
            </a:r>
          </a:p>
          <a:p>
            <a:pPr marL="742950" marR="0" lvl="1" indent="-285750">
              <a:lnSpc>
                <a:spcPct val="107000"/>
              </a:lnSpc>
              <a:spcBef>
                <a:spcPts val="0"/>
              </a:spcBef>
              <a:spcAft>
                <a:spcPts val="0"/>
              </a:spcAft>
              <a:buFont typeface="+mj-lt"/>
              <a:buAutoNum type="alphaL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Like Hertzberger, not strict, but range of zones between private and public</a:t>
            </a:r>
          </a:p>
          <a:p>
            <a:pPr marL="342900" marR="0" lvl="0" indent="-342900">
              <a:lnSpc>
                <a:spcPct val="107000"/>
              </a:lnSpc>
              <a:spcBef>
                <a:spcPts val="0"/>
              </a:spcBef>
              <a:spcAft>
                <a:spcPts val="800"/>
              </a:spcAft>
              <a:buFont typeface="+mj-lt"/>
              <a:buAutoNum type="arabi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Within each unit, intimate space, but as a whole, visually boundless</a:t>
            </a:r>
          </a:p>
          <a:p>
            <a:pPr marL="181240" indent="-181240">
              <a:buFontTx/>
              <a:buChar char="-"/>
            </a:pPr>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64</a:t>
            </a:fld>
            <a:endParaRPr lang="en-US"/>
          </a:p>
        </p:txBody>
      </p:sp>
    </p:spTree>
    <p:extLst>
      <p:ext uri="{BB962C8B-B14F-4D97-AF65-F5344CB8AC3E}">
        <p14:creationId xmlns:p14="http://schemas.microsoft.com/office/powerpoint/2010/main" val="157597427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1240" indent="-181240">
              <a:buFontTx/>
              <a:buChar char="-"/>
            </a:pPr>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65</a:t>
            </a:fld>
            <a:endParaRPr lang="en-US"/>
          </a:p>
        </p:txBody>
      </p:sp>
    </p:spTree>
    <p:extLst>
      <p:ext uri="{BB962C8B-B14F-4D97-AF65-F5344CB8AC3E}">
        <p14:creationId xmlns:p14="http://schemas.microsoft.com/office/powerpoint/2010/main" val="64790443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1240" indent="-181240">
              <a:buFontTx/>
              <a:buChar char="-"/>
            </a:pPr>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66</a:t>
            </a:fld>
            <a:endParaRPr lang="en-US"/>
          </a:p>
        </p:txBody>
      </p:sp>
    </p:spTree>
    <p:extLst>
      <p:ext uri="{BB962C8B-B14F-4D97-AF65-F5344CB8AC3E}">
        <p14:creationId xmlns:p14="http://schemas.microsoft.com/office/powerpoint/2010/main" val="362175281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1240" indent="-181240">
              <a:buFontTx/>
              <a:buChar char="-"/>
            </a:pPr>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67</a:t>
            </a:fld>
            <a:endParaRPr lang="en-US"/>
          </a:p>
        </p:txBody>
      </p:sp>
    </p:spTree>
    <p:extLst>
      <p:ext uri="{BB962C8B-B14F-4D97-AF65-F5344CB8AC3E}">
        <p14:creationId xmlns:p14="http://schemas.microsoft.com/office/powerpoint/2010/main" val="290549109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a:lnSpc>
                <a:spcPct val="107000"/>
              </a:lnSpc>
              <a:spcBef>
                <a:spcPts val="0"/>
              </a:spcBef>
              <a:spcAft>
                <a:spcPts val="0"/>
              </a:spcAft>
            </a:pPr>
            <a:r>
              <a:rPr lang="en-US" sz="1100" b="1" dirty="0">
                <a:effectLst/>
                <a:latin typeface="Calibri" panose="020F0502020204030204" pitchFamily="34" charset="0"/>
                <a:ea typeface="Calibri" panose="020F0502020204030204" pitchFamily="34" charset="0"/>
                <a:cs typeface="Times New Roman" panose="02020603050405020304" pitchFamily="18" charset="0"/>
              </a:rPr>
              <a:t>PLAYGROUNDS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07000"/>
              </a:lnSpc>
              <a:spcBef>
                <a:spcPts val="0"/>
              </a:spcBef>
              <a:spcAft>
                <a:spcPts val="0"/>
              </a:spcAft>
            </a:pPr>
            <a:r>
              <a:rPr lang="en-US" sz="1100" b="1" dirty="0">
                <a:effectLst/>
                <a:latin typeface="Calibri" panose="020F050202020403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The ideas of the orphanage, I feel, are best illustrated by the van Eyck’s works on playgrounds</a:t>
            </a:r>
          </a:p>
          <a:p>
            <a:pPr marL="68580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p>
            <a:pPr marL="742950" marR="0" lvl="1" indent="-285750">
              <a:lnSpc>
                <a:spcPct val="107000"/>
              </a:lnSpc>
              <a:spcBef>
                <a:spcPts val="0"/>
              </a:spcBef>
              <a:spcAft>
                <a:spcPts val="0"/>
              </a:spcAft>
              <a:buFont typeface="+mj-lt"/>
              <a:buAutoNum type="alphaL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Whereby the design of spaces through relationships rather than structures really comes out</a:t>
            </a:r>
          </a:p>
          <a:p>
            <a:pPr marL="742950" marR="0" lvl="1" indent="-285750">
              <a:lnSpc>
                <a:spcPct val="107000"/>
              </a:lnSpc>
              <a:spcBef>
                <a:spcPts val="0"/>
              </a:spcBef>
              <a:spcAft>
                <a:spcPts val="0"/>
              </a:spcAft>
              <a:buFont typeface="+mj-lt"/>
              <a:buAutoNum type="alphaLcPeriod"/>
            </a:pPr>
            <a:r>
              <a:rPr lang="en-US" sz="1100" b="1" dirty="0">
                <a:effectLst/>
                <a:latin typeface="Calibri" panose="020F0502020204030204" pitchFamily="34" charset="0"/>
                <a:ea typeface="Calibri" panose="020F0502020204030204" pitchFamily="34" charset="0"/>
                <a:cs typeface="Times New Roman" panose="02020603050405020304" pitchFamily="18" charset="0"/>
              </a:rPr>
              <a:t>Designed hundreds of playgrounds throughout the city of Amsterdam</a:t>
            </a:r>
          </a:p>
          <a:p>
            <a:pPr marL="1143000" marR="0" lvl="2" indent="-228600">
              <a:lnSpc>
                <a:spcPct val="107000"/>
              </a:lnSpc>
              <a:spcBef>
                <a:spcPts val="0"/>
              </a:spcBef>
              <a:spcAft>
                <a:spcPts val="0"/>
              </a:spcAft>
              <a:buFont typeface="+mj-lt"/>
              <a:buAutoNum type="romanLcPeriod"/>
            </a:pPr>
            <a:r>
              <a:rPr lang="en-US" sz="1100" b="1" dirty="0">
                <a:effectLst/>
                <a:latin typeface="Calibri" panose="020F0502020204030204" pitchFamily="34" charset="0"/>
                <a:ea typeface="Calibri" panose="020F0502020204030204" pitchFamily="34" charset="0"/>
                <a:cs typeface="Times New Roman" panose="02020603050405020304" pitchFamily="18" charset="0"/>
              </a:rPr>
              <a:t>Only 17 left</a:t>
            </a:r>
          </a:p>
          <a:p>
            <a:pPr marL="181240" indent="-181240">
              <a:buFontTx/>
              <a:buChar char="-"/>
            </a:pPr>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68</a:t>
            </a:fld>
            <a:endParaRPr lang="en-US"/>
          </a:p>
        </p:txBody>
      </p:sp>
    </p:spTree>
    <p:extLst>
      <p:ext uri="{BB962C8B-B14F-4D97-AF65-F5344CB8AC3E}">
        <p14:creationId xmlns:p14="http://schemas.microsoft.com/office/powerpoint/2010/main" val="80576924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nSpc>
                <a:spcPct val="107000"/>
              </a:lnSpc>
              <a:spcBef>
                <a:spcPts val="0"/>
              </a:spcBef>
              <a:spcAft>
                <a:spcPts val="0"/>
              </a:spcAft>
              <a:buFont typeface="+mj-lt"/>
              <a:buAutoNum type="alphaL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Van Eyck appointed a </a:t>
            </a:r>
            <a:r>
              <a:rPr lang="en-US" sz="1100" b="1" dirty="0">
                <a:effectLst/>
                <a:latin typeface="Calibri" panose="020F0502020204030204" pitchFamily="34" charset="0"/>
                <a:ea typeface="Calibri" panose="020F0502020204030204" pitchFamily="34" charset="0"/>
                <a:cs typeface="Times New Roman" panose="02020603050405020304" pitchFamily="18" charset="0"/>
              </a:rPr>
              <a:t>designer for the city of Amsterdam public works in 1946</a:t>
            </a:r>
          </a:p>
          <a:p>
            <a:pPr marL="285750" marR="0" lvl="0" indent="-285750">
              <a:lnSpc>
                <a:spcPct val="107000"/>
              </a:lnSpc>
              <a:spcBef>
                <a:spcPts val="0"/>
              </a:spcBef>
              <a:spcAft>
                <a:spcPts val="0"/>
              </a:spcAft>
              <a:buFont typeface="+mj-lt"/>
              <a:buAutoNum type="alphaL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His work aimed </a:t>
            </a:r>
            <a:r>
              <a:rPr lang="en-US" sz="1100" b="1" dirty="0">
                <a:effectLst/>
                <a:latin typeface="Calibri" panose="020F0502020204030204" pitchFamily="34" charset="0"/>
                <a:ea typeface="Calibri" panose="020F0502020204030204" pitchFamily="34" charset="0"/>
                <a:cs typeface="Times New Roman" panose="02020603050405020304" pitchFamily="18" charset="0"/>
              </a:rPr>
              <a:t>at creating places that fostered dialog, interaction </a:t>
            </a:r>
            <a:r>
              <a:rPr lang="en-US" sz="1100" dirty="0">
                <a:effectLst/>
                <a:latin typeface="Calibri" panose="020F0502020204030204" pitchFamily="34" charset="0"/>
                <a:ea typeface="Calibri" panose="020F0502020204030204" pitchFamily="34" charset="0"/>
                <a:cs typeface="Times New Roman" panose="02020603050405020304" pitchFamily="18" charset="0"/>
              </a:rPr>
              <a:t>– relations (structures) that create community</a:t>
            </a:r>
          </a:p>
          <a:p>
            <a:pPr marL="285750" marR="0" lvl="0" indent="-285750">
              <a:lnSpc>
                <a:spcPct val="107000"/>
              </a:lnSpc>
              <a:spcBef>
                <a:spcPts val="0"/>
              </a:spcBef>
              <a:spcAft>
                <a:spcPts val="0"/>
              </a:spcAft>
              <a:buFont typeface="+mj-lt"/>
              <a:buAutoNum type="alphaLcPeriod"/>
            </a:pPr>
            <a:r>
              <a:rPr lang="en-US" sz="1100" b="1" dirty="0">
                <a:effectLst/>
                <a:latin typeface="Calibri" panose="020F0502020204030204" pitchFamily="34" charset="0"/>
                <a:ea typeface="Calibri" panose="020F0502020204030204" pitchFamily="34" charset="0"/>
                <a:cs typeface="Times New Roman" panose="02020603050405020304" pitchFamily="18" charset="0"/>
              </a:rPr>
              <a:t>Exploited spatial ambiguities</a:t>
            </a:r>
            <a:r>
              <a:rPr lang="en-US" sz="1100" dirty="0">
                <a:effectLst/>
                <a:latin typeface="Calibri" panose="020F0502020204030204" pitchFamily="34" charset="0"/>
                <a:ea typeface="Calibri" panose="020F0502020204030204" pitchFamily="34" charset="0"/>
                <a:cs typeface="Times New Roman" panose="02020603050405020304" pitchFamily="18" charset="0"/>
              </a:rPr>
              <a:t>, especially since the playgrounds were often relegated to </a:t>
            </a:r>
            <a:r>
              <a:rPr lang="en-US" sz="1100" b="1" dirty="0">
                <a:effectLst/>
                <a:latin typeface="Calibri" panose="020F0502020204030204" pitchFamily="34" charset="0"/>
                <a:ea typeface="Calibri" panose="020F0502020204030204" pitchFamily="34" charset="0"/>
                <a:cs typeface="Times New Roman" panose="02020603050405020304" pitchFamily="18" charset="0"/>
              </a:rPr>
              <a:t>infill spaces</a:t>
            </a:r>
          </a:p>
          <a:p>
            <a:pPr marL="685800" marR="0" lvl="1" indent="-228600">
              <a:lnSpc>
                <a:spcPct val="107000"/>
              </a:lnSpc>
              <a:spcBef>
                <a:spcPts val="0"/>
              </a:spcBef>
              <a:spcAft>
                <a:spcPts val="0"/>
              </a:spcAft>
              <a:buFont typeface="+mj-lt"/>
              <a:buAutoNum type="alphaL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Not strict programming of spaces</a:t>
            </a:r>
          </a:p>
          <a:p>
            <a:pPr marL="685800" marR="0" lvl="1" indent="-228600">
              <a:lnSpc>
                <a:spcPct val="107000"/>
              </a:lnSpc>
              <a:spcBef>
                <a:spcPts val="0"/>
              </a:spcBef>
              <a:spcAft>
                <a:spcPts val="0"/>
              </a:spcAft>
              <a:buFont typeface="+mj-lt"/>
              <a:buAutoNum type="alphaL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Kids have to come up with the rules of play by taking cues from the built environment</a:t>
            </a:r>
          </a:p>
          <a:p>
            <a:pPr marL="685800" marR="0" lvl="1" indent="-228600">
              <a:lnSpc>
                <a:spcPct val="107000"/>
              </a:lnSpc>
              <a:spcBef>
                <a:spcPts val="0"/>
              </a:spcBef>
              <a:spcAft>
                <a:spcPts val="0"/>
              </a:spcAft>
              <a:buFont typeface="+mj-lt"/>
              <a:buAutoNum type="alphaL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Intentional ‘misuse’ of things (bars, walls, benches) to recreate, reassign value to the architectural work</a:t>
            </a:r>
          </a:p>
          <a:p>
            <a:pPr marL="181240" indent="-181240">
              <a:buFontTx/>
              <a:buChar char="-"/>
            </a:pPr>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69</a:t>
            </a:fld>
            <a:endParaRPr lang="en-US"/>
          </a:p>
        </p:txBody>
      </p:sp>
    </p:spTree>
    <p:extLst>
      <p:ext uri="{BB962C8B-B14F-4D97-AF65-F5344CB8AC3E}">
        <p14:creationId xmlns:p14="http://schemas.microsoft.com/office/powerpoint/2010/main" val="99385080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nSpc>
                <a:spcPct val="107000"/>
              </a:lnSpc>
              <a:spcBef>
                <a:spcPts val="0"/>
              </a:spcBef>
              <a:spcAft>
                <a:spcPts val="0"/>
              </a:spcAft>
              <a:buFont typeface="+mj-lt"/>
              <a:buAutoNum type="alphaLcPeriod"/>
            </a:pPr>
            <a:r>
              <a:rPr lang="en-US" sz="1200" dirty="0">
                <a:effectLst/>
                <a:latin typeface="Calibri" panose="020F0502020204030204" pitchFamily="34" charset="0"/>
                <a:ea typeface="Calibri" panose="020F0502020204030204" pitchFamily="34" charset="0"/>
                <a:cs typeface="Times New Roman" panose="02020603050405020304" pitchFamily="18" charset="0"/>
              </a:rPr>
              <a:t>Also pedagogical role – stimulating creativity in children</a:t>
            </a:r>
          </a:p>
          <a:p>
            <a:pPr marL="285750" marR="0" lvl="0" indent="-285750">
              <a:lnSpc>
                <a:spcPct val="107000"/>
              </a:lnSpc>
              <a:spcBef>
                <a:spcPts val="0"/>
              </a:spcBef>
              <a:spcAft>
                <a:spcPts val="0"/>
              </a:spcAft>
              <a:buFont typeface="+mj-lt"/>
              <a:buAutoNum type="alphaLcPeriod"/>
            </a:pPr>
            <a:r>
              <a:rPr lang="en-US" sz="1200" b="1" dirty="0">
                <a:effectLst/>
                <a:latin typeface="Calibri" panose="020F0502020204030204" pitchFamily="34" charset="0"/>
                <a:ea typeface="Calibri" panose="020F0502020204030204" pitchFamily="34" charset="0"/>
                <a:cs typeface="Times New Roman" panose="02020603050405020304" pitchFamily="18" charset="0"/>
              </a:rPr>
              <a:t>But also community ownership of spaces</a:t>
            </a:r>
          </a:p>
          <a:p>
            <a:pPr marL="285750" marR="0" lvl="0" indent="-285750">
              <a:lnSpc>
                <a:spcPct val="107000"/>
              </a:lnSpc>
              <a:spcBef>
                <a:spcPts val="0"/>
              </a:spcBef>
              <a:spcAft>
                <a:spcPts val="800"/>
              </a:spcAft>
              <a:buFont typeface="+mj-lt"/>
              <a:buAutoNum type="alphaLcPeriod"/>
            </a:pPr>
            <a:r>
              <a:rPr lang="en-US" sz="1200" b="1" dirty="0">
                <a:effectLst/>
                <a:latin typeface="Calibri" panose="020F0502020204030204" pitchFamily="34" charset="0"/>
                <a:ea typeface="Calibri" panose="020F0502020204030204" pitchFamily="34" charset="0"/>
                <a:cs typeface="Times New Roman" panose="02020603050405020304" pitchFamily="18" charset="0"/>
              </a:rPr>
              <a:t>‘The city as a playground’</a:t>
            </a:r>
          </a:p>
          <a:p>
            <a:pPr marL="181240" indent="-181240">
              <a:buFontTx/>
              <a:buChar char="-"/>
            </a:pPr>
            <a:endParaRPr lang="en-US" b="1" dirty="0"/>
          </a:p>
        </p:txBody>
      </p:sp>
      <p:sp>
        <p:nvSpPr>
          <p:cNvPr id="4" name="Slide Number Placeholder 3"/>
          <p:cNvSpPr>
            <a:spLocks noGrp="1"/>
          </p:cNvSpPr>
          <p:nvPr>
            <p:ph type="sldNum" sz="quarter" idx="5"/>
          </p:nvPr>
        </p:nvSpPr>
        <p:spPr/>
        <p:txBody>
          <a:bodyPr/>
          <a:lstStyle/>
          <a:p>
            <a:fld id="{13AD47CE-6028-46F2-A87F-6D3962B463F0}" type="slidenum">
              <a:rPr lang="en-US" smtClean="0"/>
              <a:t>70</a:t>
            </a:fld>
            <a:endParaRPr lang="en-US"/>
          </a:p>
        </p:txBody>
      </p:sp>
    </p:spTree>
    <p:extLst>
      <p:ext uri="{BB962C8B-B14F-4D97-AF65-F5344CB8AC3E}">
        <p14:creationId xmlns:p14="http://schemas.microsoft.com/office/powerpoint/2010/main" val="11420633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mj-lt"/>
              <a:buAutoNum type="arabi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Even though it hadn’t been founded yet, you could say they were kind of </a:t>
            </a:r>
            <a:r>
              <a:rPr lang="en-US" sz="1100" b="1" dirty="0">
                <a:effectLst/>
                <a:latin typeface="Calibri" panose="020F0502020204030204" pitchFamily="34" charset="0"/>
                <a:ea typeface="Calibri" panose="020F0502020204030204" pitchFamily="34" charset="0"/>
                <a:cs typeface="Times New Roman" panose="02020603050405020304" pitchFamily="18" charset="0"/>
              </a:rPr>
              <a:t>like a United Nations (1945) of modern architecture and urbanism.</a:t>
            </a:r>
          </a:p>
          <a:p>
            <a:pPr marL="742950" marR="0" lvl="1" indent="-285750">
              <a:lnSpc>
                <a:spcPct val="107000"/>
              </a:lnSpc>
              <a:spcBef>
                <a:spcPts val="0"/>
              </a:spcBef>
              <a:spcAft>
                <a:spcPts val="800"/>
              </a:spcAft>
              <a:buFont typeface="+mj-lt"/>
              <a:buAutoNum type="alphaL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They certainly saw themselves like this, and had quite a complex internal system of organization that was </a:t>
            </a:r>
            <a:r>
              <a:rPr lang="en-US" sz="1100" b="1" dirty="0">
                <a:effectLst/>
                <a:latin typeface="Calibri" panose="020F0502020204030204" pitchFamily="34" charset="0"/>
                <a:ea typeface="Calibri" panose="020F0502020204030204" pitchFamily="34" charset="0"/>
                <a:cs typeface="Times New Roman" panose="02020603050405020304" pitchFamily="18" charset="0"/>
              </a:rPr>
              <a:t>decidedly international – that was the point of Modernism</a:t>
            </a:r>
          </a:p>
          <a:p>
            <a:pPr marL="181240" indent="-181240">
              <a:buFontTx/>
              <a:buChar char="-"/>
            </a:pPr>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8</a:t>
            </a:fld>
            <a:endParaRPr lang="en-US"/>
          </a:p>
        </p:txBody>
      </p:sp>
    </p:spTree>
    <p:extLst>
      <p:ext uri="{BB962C8B-B14F-4D97-AF65-F5344CB8AC3E}">
        <p14:creationId xmlns:p14="http://schemas.microsoft.com/office/powerpoint/2010/main" val="131839180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1240" indent="-181240">
              <a:buFontTx/>
              <a:buChar char="-"/>
            </a:pPr>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71</a:t>
            </a:fld>
            <a:endParaRPr lang="en-US"/>
          </a:p>
        </p:txBody>
      </p:sp>
    </p:spTree>
    <p:extLst>
      <p:ext uri="{BB962C8B-B14F-4D97-AF65-F5344CB8AC3E}">
        <p14:creationId xmlns:p14="http://schemas.microsoft.com/office/powerpoint/2010/main" val="417951540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1240" marR="0" lvl="0" indent="-181240" algn="l" defTabSz="914400" rtl="0" eaLnBrk="1" fontAlgn="auto" latinLnBrk="0" hangingPunct="1">
              <a:lnSpc>
                <a:spcPct val="100000"/>
              </a:lnSpc>
              <a:spcBef>
                <a:spcPts val="0"/>
              </a:spcBef>
              <a:spcAft>
                <a:spcPts val="0"/>
              </a:spcAft>
              <a:buClrTx/>
              <a:buSzTx/>
              <a:buFontTx/>
              <a:buChar char="-"/>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Can’t say that Metabolism grew as a direct outgrowth of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TeamX</a:t>
            </a:r>
            <a:r>
              <a:rPr lang="en-US" sz="1800" dirty="0">
                <a:effectLst/>
                <a:latin typeface="Calibri" panose="020F0502020204030204" pitchFamily="34" charset="0"/>
                <a:ea typeface="Calibri" panose="020F0502020204030204" pitchFamily="34" charset="0"/>
                <a:cs typeface="Times New Roman" panose="02020603050405020304" pitchFamily="18" charset="0"/>
              </a:rPr>
              <a:t> and the movements that were inspired by the larger Structuralism, nevertheless, many of their projects were concurrent, and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shared similar if not the same interests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638440" lvl="1" indent="-181240">
              <a:buFontTx/>
              <a:buChar char="-"/>
            </a:pPr>
            <a:r>
              <a:rPr lang="en-US" dirty="0"/>
              <a:t>Predominantly and most known for its place in Japanese Mid-century architecture</a:t>
            </a:r>
          </a:p>
        </p:txBody>
      </p:sp>
      <p:sp>
        <p:nvSpPr>
          <p:cNvPr id="4" name="Slide Number Placeholder 3"/>
          <p:cNvSpPr>
            <a:spLocks noGrp="1"/>
          </p:cNvSpPr>
          <p:nvPr>
            <p:ph type="sldNum" sz="quarter" idx="5"/>
          </p:nvPr>
        </p:nvSpPr>
        <p:spPr/>
        <p:txBody>
          <a:bodyPr/>
          <a:lstStyle/>
          <a:p>
            <a:fld id="{13AD47CE-6028-46F2-A87F-6D3962B463F0}" type="slidenum">
              <a:rPr lang="en-US" smtClean="0"/>
              <a:t>72</a:t>
            </a:fld>
            <a:endParaRPr lang="en-US"/>
          </a:p>
        </p:txBody>
      </p:sp>
    </p:spTree>
    <p:extLst>
      <p:ext uri="{BB962C8B-B14F-4D97-AF65-F5344CB8AC3E}">
        <p14:creationId xmlns:p14="http://schemas.microsoft.com/office/powerpoint/2010/main" val="185055392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1240" marR="0" lvl="0" indent="-181240" algn="l" defTabSz="914400" rtl="0" eaLnBrk="1" fontAlgn="auto" latinLnBrk="0" hangingPunct="1">
              <a:lnSpc>
                <a:spcPct val="100000"/>
              </a:lnSpc>
              <a:spcBef>
                <a:spcPts val="0"/>
              </a:spcBef>
              <a:spcAft>
                <a:spcPts val="0"/>
              </a:spcAft>
              <a:buClrTx/>
              <a:buSzTx/>
              <a:buFontTx/>
              <a:buChar char="-"/>
              <a:tabLst/>
              <a:defRPr/>
            </a:pPr>
            <a:r>
              <a:rPr lang="en-US" sz="1800" b="0" dirty="0">
                <a:effectLst/>
                <a:latin typeface="Calibri" panose="020F0502020204030204" pitchFamily="34" charset="0"/>
                <a:ea typeface="Calibri" panose="020F0502020204030204" pitchFamily="34" charset="0"/>
                <a:cs typeface="Times New Roman" panose="02020603050405020304" pitchFamily="18" charset="0"/>
              </a:rPr>
              <a:t>The modern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city could be made into a dynamic machine of moving and variable parts.</a:t>
            </a:r>
          </a:p>
          <a:p>
            <a:pPr marL="181240" indent="-181240">
              <a:buFontTx/>
              <a:buChar char="-"/>
            </a:pPr>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73</a:t>
            </a:fld>
            <a:endParaRPr lang="en-US"/>
          </a:p>
        </p:txBody>
      </p:sp>
    </p:spTree>
    <p:extLst>
      <p:ext uri="{BB962C8B-B14F-4D97-AF65-F5344CB8AC3E}">
        <p14:creationId xmlns:p14="http://schemas.microsoft.com/office/powerpoint/2010/main" val="341860236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1240" marR="0" lvl="0" indent="-181240" algn="l" defTabSz="914400" rtl="0" eaLnBrk="1" fontAlgn="auto" latinLnBrk="0" hangingPunct="1">
              <a:lnSpc>
                <a:spcPct val="100000"/>
              </a:lnSpc>
              <a:spcBef>
                <a:spcPts val="0"/>
              </a:spcBef>
              <a:spcAft>
                <a:spcPts val="0"/>
              </a:spcAft>
              <a:buClrTx/>
              <a:buSzTx/>
              <a:buFontTx/>
              <a:buChar char="-"/>
              <a:tabLst/>
              <a:defRPr/>
            </a:pPr>
            <a:r>
              <a:rPr lang="en-US" sz="1100" b="0" dirty="0">
                <a:effectLst/>
                <a:latin typeface="Calibri" panose="020F0502020204030204" pitchFamily="34" charset="0"/>
                <a:ea typeface="Calibri" panose="020F0502020204030204" pitchFamily="34" charset="0"/>
                <a:cs typeface="Times New Roman" panose="02020603050405020304" pitchFamily="18" charset="0"/>
              </a:rPr>
              <a:t>Why this dynamicism? 2 Reasons</a:t>
            </a:r>
          </a:p>
          <a:p>
            <a:pPr marL="742950" marR="0" lvl="1" indent="-285750">
              <a:lnSpc>
                <a:spcPct val="107000"/>
              </a:lnSpc>
              <a:spcBef>
                <a:spcPts val="0"/>
              </a:spcBef>
              <a:spcAft>
                <a:spcPts val="0"/>
              </a:spcAft>
              <a:buFont typeface="+mj-lt"/>
              <a:buAutoNum type="alphaLcPeriod"/>
            </a:pPr>
            <a:r>
              <a:rPr lang="en-US" sz="1100" b="1" dirty="0">
                <a:effectLst/>
                <a:latin typeface="Calibri" panose="020F0502020204030204" pitchFamily="34" charset="0"/>
                <a:ea typeface="Calibri" panose="020F0502020204030204" pitchFamily="34" charset="0"/>
                <a:cs typeface="Times New Roman" panose="02020603050405020304" pitchFamily="18" charset="0"/>
              </a:rPr>
              <a:t>Reconception of the city after Modernism</a:t>
            </a:r>
          </a:p>
          <a:p>
            <a:pPr marL="742950" marR="0" lvl="1" indent="-285750">
              <a:lnSpc>
                <a:spcPct val="107000"/>
              </a:lnSpc>
              <a:spcBef>
                <a:spcPts val="0"/>
              </a:spcBef>
              <a:spcAft>
                <a:spcPts val="800"/>
              </a:spcAft>
              <a:buFont typeface="+mj-lt"/>
              <a:buAutoNum type="alphaLcPeriod"/>
            </a:pPr>
            <a:r>
              <a:rPr lang="en-US" sz="1100" b="1" dirty="0">
                <a:effectLst/>
                <a:latin typeface="Calibri" panose="020F0502020204030204" pitchFamily="34" charset="0"/>
                <a:ea typeface="Calibri" panose="020F0502020204030204" pitchFamily="34" charset="0"/>
                <a:cs typeface="Times New Roman" panose="02020603050405020304" pitchFamily="18" charset="0"/>
              </a:rPr>
              <a:t>Boom in Japanese population</a:t>
            </a:r>
          </a:p>
          <a:p>
            <a:pPr marL="181240" indent="-181240">
              <a:buFontTx/>
              <a:buChar char="-"/>
            </a:pPr>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74</a:t>
            </a:fld>
            <a:endParaRPr lang="en-US"/>
          </a:p>
        </p:txBody>
      </p:sp>
    </p:spTree>
    <p:extLst>
      <p:ext uri="{BB962C8B-B14F-4D97-AF65-F5344CB8AC3E}">
        <p14:creationId xmlns:p14="http://schemas.microsoft.com/office/powerpoint/2010/main" val="317109236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mj-lt"/>
              <a:buAutoNum type="arabicPeriod" startAt="83"/>
            </a:pPr>
            <a:r>
              <a:rPr lang="en-US" sz="1100" b="1" dirty="0">
                <a:effectLst/>
                <a:latin typeface="Calibri" panose="020F0502020204030204" pitchFamily="34" charset="0"/>
                <a:ea typeface="Calibri" panose="020F0502020204030204" pitchFamily="34" charset="0"/>
                <a:cs typeface="Times New Roman" panose="02020603050405020304" pitchFamily="18" charset="0"/>
              </a:rPr>
              <a:t>Expansion (1)</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mj-lt"/>
              <a:buAutoNum type="alphaLcPeriod"/>
            </a:pPr>
            <a:r>
              <a:rPr lang="en-US" sz="1100" b="1" dirty="0">
                <a:effectLst/>
                <a:latin typeface="Calibri" panose="020F0502020204030204" pitchFamily="34" charset="0"/>
                <a:ea typeface="Calibri" panose="020F0502020204030204" pitchFamily="34" charset="0"/>
                <a:cs typeface="Times New Roman" panose="02020603050405020304" pitchFamily="18" charset="0"/>
              </a:rPr>
              <a:t>Kit of parts structures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800"/>
              </a:spcAft>
              <a:buFont typeface="+mj-lt"/>
              <a:buAutoNum type="alphaLcPeriod"/>
            </a:pPr>
            <a:r>
              <a:rPr lang="en-US" sz="1100" b="1" dirty="0">
                <a:effectLst/>
                <a:latin typeface="Calibri" panose="020F0502020204030204" pitchFamily="34" charset="0"/>
                <a:ea typeface="Calibri" panose="020F0502020204030204" pitchFamily="34" charset="0"/>
                <a:cs typeface="Times New Roman" panose="02020603050405020304" pitchFamily="18" charset="0"/>
              </a:rPr>
              <a:t>Minimum living units (2)</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181240" marR="0" lvl="0" indent="-181240" algn="l" defTabSz="914400" rtl="0" eaLnBrk="1" fontAlgn="auto" latinLnBrk="0" hangingPunct="1">
              <a:lnSpc>
                <a:spcPct val="100000"/>
              </a:lnSpc>
              <a:spcBef>
                <a:spcPts val="0"/>
              </a:spcBef>
              <a:spcAft>
                <a:spcPts val="0"/>
              </a:spcAft>
              <a:buClrTx/>
              <a:buSzTx/>
              <a:buFontTx/>
              <a:buChar char="-"/>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You’ll always see a dynamic</a:t>
            </a:r>
            <a:r>
              <a:rPr lang="en-US" sz="1800" b="1" dirty="0">
                <a:effectLst/>
                <a:latin typeface="Calibri" panose="020F0502020204030204" pitchFamily="34" charset="0"/>
                <a:ea typeface="Calibri" panose="020F0502020204030204" pitchFamily="34" charset="0"/>
                <a:cs typeface="Times New Roman" panose="02020603050405020304" pitchFamily="18" charset="0"/>
              </a:rPr>
              <a:t> b/w fixed and changeable, ‘structure’ and ‘add-on’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181240" indent="-181240">
              <a:buFontTx/>
              <a:buChar char="-"/>
            </a:pPr>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75</a:t>
            </a:fld>
            <a:endParaRPr lang="en-US"/>
          </a:p>
        </p:txBody>
      </p:sp>
    </p:spTree>
    <p:extLst>
      <p:ext uri="{BB962C8B-B14F-4D97-AF65-F5344CB8AC3E}">
        <p14:creationId xmlns:p14="http://schemas.microsoft.com/office/powerpoint/2010/main" val="205529821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1240" indent="-181240">
              <a:buFontTx/>
              <a:buChar char="-"/>
            </a:pPr>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76</a:t>
            </a:fld>
            <a:endParaRPr lang="en-US"/>
          </a:p>
        </p:txBody>
      </p:sp>
    </p:spTree>
    <p:extLst>
      <p:ext uri="{BB962C8B-B14F-4D97-AF65-F5344CB8AC3E}">
        <p14:creationId xmlns:p14="http://schemas.microsoft.com/office/powerpoint/2010/main" val="295466948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mj-lt"/>
              <a:buAutoNum type="arabicPeriod" startAt="83"/>
            </a:pPr>
            <a:r>
              <a:rPr lang="en-US" sz="1100" dirty="0">
                <a:effectLst/>
                <a:latin typeface="Calibri" panose="020F0502020204030204" pitchFamily="34" charset="0"/>
                <a:ea typeface="Calibri" panose="020F0502020204030204" pitchFamily="34" charset="0"/>
                <a:cs typeface="Times New Roman" panose="02020603050405020304" pitchFamily="18" charset="0"/>
              </a:rPr>
              <a:t>‘BIODYNAMICISM’</a:t>
            </a:r>
          </a:p>
          <a:p>
            <a:pPr marL="742950" marR="0" lvl="1" indent="-285750">
              <a:lnSpc>
                <a:spcPct val="107000"/>
              </a:lnSpc>
              <a:spcBef>
                <a:spcPts val="0"/>
              </a:spcBef>
              <a:spcAft>
                <a:spcPts val="0"/>
              </a:spcAft>
              <a:buFont typeface="+mj-lt"/>
              <a:buAutoNum type="alphaLcPeriod"/>
            </a:pPr>
            <a:r>
              <a:rPr lang="en-US" sz="1100" b="1" u="sng" dirty="0">
                <a:effectLst/>
                <a:latin typeface="Calibri" panose="020F0502020204030204" pitchFamily="34" charset="0"/>
                <a:ea typeface="Calibri" panose="020F0502020204030204" pitchFamily="34" charset="0"/>
                <a:cs typeface="Times New Roman" panose="02020603050405020304" pitchFamily="18" charset="0"/>
              </a:rPr>
              <a:t>top-down to bottom-up</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800"/>
              </a:spcAft>
              <a:buFont typeface="+mj-lt"/>
              <a:buAutoNum type="alphaL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A kind of </a:t>
            </a:r>
            <a:r>
              <a:rPr lang="en-US" sz="1100" b="1" dirty="0">
                <a:effectLst/>
                <a:latin typeface="Calibri" panose="020F0502020204030204" pitchFamily="34" charset="0"/>
                <a:ea typeface="Calibri" panose="020F0502020204030204" pitchFamily="34" charset="0"/>
                <a:cs typeface="Times New Roman" panose="02020603050405020304" pitchFamily="18" charset="0"/>
              </a:rPr>
              <a:t>engineered spontaneity</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181240" indent="-181240">
              <a:buFontTx/>
              <a:buChar char="-"/>
            </a:pPr>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77</a:t>
            </a:fld>
            <a:endParaRPr lang="en-US"/>
          </a:p>
        </p:txBody>
      </p:sp>
    </p:spTree>
    <p:extLst>
      <p:ext uri="{BB962C8B-B14F-4D97-AF65-F5344CB8AC3E}">
        <p14:creationId xmlns:p14="http://schemas.microsoft.com/office/powerpoint/2010/main" val="4046734658"/>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1240" indent="-181240">
              <a:buFontTx/>
              <a:buChar char="-"/>
            </a:pPr>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78</a:t>
            </a:fld>
            <a:endParaRPr lang="en-US"/>
          </a:p>
        </p:txBody>
      </p:sp>
    </p:spTree>
    <p:extLst>
      <p:ext uri="{BB962C8B-B14F-4D97-AF65-F5344CB8AC3E}">
        <p14:creationId xmlns:p14="http://schemas.microsoft.com/office/powerpoint/2010/main" val="2988909621"/>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mj-lt"/>
              <a:buAutoNum type="arabicPeriod" startAt="83"/>
            </a:pPr>
            <a:r>
              <a:rPr lang="en-US" sz="1100" dirty="0">
                <a:effectLst/>
                <a:latin typeface="Calibri" panose="020F0502020204030204" pitchFamily="34" charset="0"/>
                <a:ea typeface="Calibri" panose="020F0502020204030204" pitchFamily="34" charset="0"/>
                <a:cs typeface="Times New Roman" panose="02020603050405020304" pitchFamily="18" charset="0"/>
              </a:rPr>
              <a:t>Have to remember that these were </a:t>
            </a:r>
            <a:r>
              <a:rPr lang="en-US" sz="1100" b="1" dirty="0">
                <a:effectLst/>
                <a:latin typeface="Calibri" panose="020F0502020204030204" pitchFamily="34" charset="0"/>
                <a:ea typeface="Calibri" panose="020F0502020204030204" pitchFamily="34" charset="0"/>
                <a:cs typeface="Times New Roman" panose="02020603050405020304" pitchFamily="18" charset="0"/>
              </a:rPr>
              <a:t>young architects that had just lived through WWII</a:t>
            </a:r>
            <a:r>
              <a:rPr lang="en-US" sz="1100" dirty="0">
                <a:effectLst/>
                <a:latin typeface="Calibri" panose="020F0502020204030204" pitchFamily="34" charset="0"/>
                <a:ea typeface="Calibri" panose="020F0502020204030204" pitchFamily="34" charset="0"/>
                <a:cs typeface="Times New Roman" panose="02020603050405020304" pitchFamily="18" charset="0"/>
              </a:rPr>
              <a:t>, and they were eager to find building solutions that could respond to a rapidly changing and technologically advancing Japan</a:t>
            </a:r>
          </a:p>
          <a:p>
            <a:pPr marL="742950" marR="0" lvl="1" indent="-285750">
              <a:lnSpc>
                <a:spcPct val="107000"/>
              </a:lnSpc>
              <a:spcBef>
                <a:spcPts val="0"/>
              </a:spcBef>
              <a:spcAft>
                <a:spcPts val="0"/>
              </a:spcAft>
              <a:buFont typeface="+mj-lt"/>
              <a:buAutoNum type="alphaL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Likewise, they were excited about groups like CIAM, and their rejection of Modernist determinism</a:t>
            </a:r>
          </a:p>
          <a:p>
            <a:pPr marL="742950" marR="0" lvl="1" indent="-285750">
              <a:lnSpc>
                <a:spcPct val="107000"/>
              </a:lnSpc>
              <a:spcBef>
                <a:spcPts val="0"/>
              </a:spcBef>
              <a:spcAft>
                <a:spcPts val="800"/>
              </a:spcAft>
              <a:buFont typeface="+mj-lt"/>
              <a:buAutoNum type="alphaL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However, they felt that many of their European counterparts were not embracing new technologies enough, incorporating them into a theory of city-building</a:t>
            </a:r>
          </a:p>
          <a:p>
            <a:pPr marL="181240" indent="-181240">
              <a:buFontTx/>
              <a:buChar char="-"/>
            </a:pPr>
            <a:endParaRPr lang="en-US" dirty="0"/>
          </a:p>
          <a:p>
            <a:pPr marL="181240" indent="-181240">
              <a:buFontTx/>
              <a:buChar char="-"/>
            </a:pPr>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79</a:t>
            </a:fld>
            <a:endParaRPr lang="en-US"/>
          </a:p>
        </p:txBody>
      </p:sp>
    </p:spTree>
    <p:extLst>
      <p:ext uri="{BB962C8B-B14F-4D97-AF65-F5344CB8AC3E}">
        <p14:creationId xmlns:p14="http://schemas.microsoft.com/office/powerpoint/2010/main" val="4268043633"/>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nSpc>
                <a:spcPct val="107000"/>
              </a:lnSpc>
              <a:spcBef>
                <a:spcPts val="0"/>
              </a:spcBef>
              <a:spcAft>
                <a:spcPts val="0"/>
              </a:spcAft>
              <a:buFont typeface="+mj-lt"/>
              <a:buAutoNum type="arabicPeriod" startAt="83"/>
            </a:pPr>
            <a:r>
              <a:rPr lang="en-US" sz="1100" b="1" dirty="0" err="1">
                <a:effectLst/>
                <a:latin typeface="Calibri" panose="020F0502020204030204" pitchFamily="34" charset="0"/>
                <a:ea typeface="Calibri" panose="020F0502020204030204" pitchFamily="34" charset="0"/>
                <a:cs typeface="Times New Roman" panose="02020603050405020304" pitchFamily="18" charset="0"/>
              </a:rPr>
              <a:t>Tange</a:t>
            </a:r>
            <a:r>
              <a:rPr lang="en-US" sz="1100" dirty="0">
                <a:effectLst/>
                <a:latin typeface="Calibri" panose="020F0502020204030204" pitchFamily="34" charset="0"/>
                <a:ea typeface="Calibri" panose="020F0502020204030204" pitchFamily="34" charset="0"/>
                <a:cs typeface="Times New Roman" panose="02020603050405020304" pitchFamily="18" charset="0"/>
              </a:rPr>
              <a:t> – ‘elder’</a:t>
            </a:r>
          </a:p>
          <a:p>
            <a:pPr marL="685800" marR="0" lvl="1" indent="-228600">
              <a:lnSpc>
                <a:spcPct val="107000"/>
              </a:lnSpc>
              <a:spcBef>
                <a:spcPts val="0"/>
              </a:spcBef>
              <a:spcAft>
                <a:spcPts val="0"/>
              </a:spcAft>
              <a:buFont typeface="+mj-lt"/>
              <a:buAutoNum type="alphaL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Would involve himself with ‘Metabolism’ for only a short period, as very soon, he believed their fascination for technology was verging on the fetishistic – an obsession with technology for its own sake, without incorporating enough the tradition of architecture</a:t>
            </a:r>
          </a:p>
          <a:p>
            <a:pPr marL="181240" indent="-181240">
              <a:buFontTx/>
              <a:buChar char="-"/>
            </a:pPr>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80</a:t>
            </a:fld>
            <a:endParaRPr lang="en-US"/>
          </a:p>
        </p:txBody>
      </p:sp>
    </p:spTree>
    <p:extLst>
      <p:ext uri="{BB962C8B-B14F-4D97-AF65-F5344CB8AC3E}">
        <p14:creationId xmlns:p14="http://schemas.microsoft.com/office/powerpoint/2010/main" val="35235449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mj-lt"/>
              <a:buAutoNum type="arabi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Principal topics of scale for CIAM</a:t>
            </a:r>
          </a:p>
          <a:p>
            <a:pPr marL="742950" marR="0" lvl="1" indent="-285750">
              <a:lnSpc>
                <a:spcPct val="107000"/>
              </a:lnSpc>
              <a:spcBef>
                <a:spcPts val="0"/>
              </a:spcBef>
              <a:spcAft>
                <a:spcPts val="0"/>
              </a:spcAft>
              <a:buFont typeface="+mj-lt"/>
              <a:buAutoNum type="alphaLcPeriod"/>
            </a:pPr>
            <a:r>
              <a:rPr lang="en-US" sz="1100" b="1" dirty="0">
                <a:effectLst/>
                <a:latin typeface="Calibri" panose="020F0502020204030204" pitchFamily="34" charset="0"/>
                <a:ea typeface="Calibri" panose="020F0502020204030204" pitchFamily="34" charset="0"/>
                <a:cs typeface="Times New Roman" panose="02020603050405020304" pitchFamily="18" charset="0"/>
              </a:rPr>
              <a:t>Building</a:t>
            </a:r>
          </a:p>
          <a:p>
            <a:pPr marL="742950" marR="0" lvl="1" indent="-285750">
              <a:lnSpc>
                <a:spcPct val="107000"/>
              </a:lnSpc>
              <a:spcBef>
                <a:spcPts val="0"/>
              </a:spcBef>
              <a:spcAft>
                <a:spcPts val="0"/>
              </a:spcAft>
              <a:buFont typeface="+mj-lt"/>
              <a:buAutoNum type="alphaLcPeriod"/>
            </a:pPr>
            <a:r>
              <a:rPr lang="en-US" sz="1100" b="1" dirty="0">
                <a:effectLst/>
                <a:latin typeface="Calibri" panose="020F0502020204030204" pitchFamily="34" charset="0"/>
                <a:ea typeface="Calibri" panose="020F0502020204030204" pitchFamily="34" charset="0"/>
                <a:cs typeface="Times New Roman" panose="02020603050405020304" pitchFamily="18" charset="0"/>
              </a:rPr>
              <a:t>Landscape</a:t>
            </a:r>
          </a:p>
          <a:p>
            <a:pPr marL="742950" marR="0" lvl="1" indent="-285750">
              <a:lnSpc>
                <a:spcPct val="107000"/>
              </a:lnSpc>
              <a:spcBef>
                <a:spcPts val="0"/>
              </a:spcBef>
              <a:spcAft>
                <a:spcPts val="0"/>
              </a:spcAft>
              <a:buFont typeface="+mj-lt"/>
              <a:buAutoNum type="alphaLcPeriod"/>
            </a:pPr>
            <a:r>
              <a:rPr lang="en-US" sz="1100" b="1" dirty="0">
                <a:effectLst/>
                <a:latin typeface="Calibri" panose="020F0502020204030204" pitchFamily="34" charset="0"/>
                <a:ea typeface="Calibri" panose="020F0502020204030204" pitchFamily="34" charset="0"/>
                <a:cs typeface="Times New Roman" panose="02020603050405020304" pitchFamily="18" charset="0"/>
              </a:rPr>
              <a:t>Urbanism</a:t>
            </a:r>
          </a:p>
          <a:p>
            <a:pPr marL="742950" marR="0" lvl="1" indent="-285750">
              <a:lnSpc>
                <a:spcPct val="107000"/>
              </a:lnSpc>
              <a:spcBef>
                <a:spcPts val="0"/>
              </a:spcBef>
              <a:spcAft>
                <a:spcPts val="0"/>
              </a:spcAft>
              <a:buFont typeface="+mj-lt"/>
              <a:buAutoNum type="alphaLcPeriod"/>
            </a:pPr>
            <a:r>
              <a:rPr lang="en-US" sz="1100" b="1" dirty="0">
                <a:effectLst/>
                <a:latin typeface="Calibri" panose="020F0502020204030204" pitchFamily="34" charset="0"/>
                <a:ea typeface="Calibri" panose="020F0502020204030204" pitchFamily="34" charset="0"/>
                <a:cs typeface="Times New Roman" panose="02020603050405020304" pitchFamily="18" charset="0"/>
              </a:rPr>
              <a:t>Industrial design</a:t>
            </a:r>
          </a:p>
          <a:p>
            <a:pPr marL="742950" marR="0" lvl="1" indent="-285750">
              <a:lnSpc>
                <a:spcPct val="107000"/>
              </a:lnSpc>
              <a:spcBef>
                <a:spcPts val="0"/>
              </a:spcBef>
              <a:spcAft>
                <a:spcPts val="0"/>
              </a:spcAft>
              <a:buFont typeface="+mj-lt"/>
              <a:buAutoNum type="alphaL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Its self-imposed mandate was to find ways to improve the world through design</a:t>
            </a:r>
          </a:p>
          <a:p>
            <a:pPr marL="1143000" marR="0" lvl="2" indent="-228600">
              <a:lnSpc>
                <a:spcPct val="107000"/>
              </a:lnSpc>
              <a:spcBef>
                <a:spcPts val="0"/>
              </a:spcBef>
              <a:spcAft>
                <a:spcPts val="0"/>
              </a:spcAft>
              <a:buFont typeface="+mj-lt"/>
              <a:buAutoNum type="romanL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Disassociation with the past to produce cities as ‘solutions’</a:t>
            </a:r>
          </a:p>
          <a:p>
            <a:pPr marL="1143000" marR="0" lvl="2" indent="-228600">
              <a:lnSpc>
                <a:spcPct val="107000"/>
              </a:lnSpc>
              <a:spcBef>
                <a:spcPts val="0"/>
              </a:spcBef>
              <a:spcAft>
                <a:spcPts val="0"/>
              </a:spcAft>
              <a:buFont typeface="+mj-lt"/>
              <a:buAutoNum type="romanL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That was the Modernist goal – highly scientific</a:t>
            </a:r>
          </a:p>
          <a:p>
            <a:pPr marL="1600200" marR="0" lvl="3" indent="-228600">
              <a:lnSpc>
                <a:spcPct val="107000"/>
              </a:lnSpc>
              <a:spcBef>
                <a:spcPts val="0"/>
              </a:spcBef>
              <a:spcAft>
                <a:spcPts val="0"/>
              </a:spcAft>
              <a:buFont typeface="+mj-lt"/>
              <a:buAutoNum type="arabi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Identify the problem</a:t>
            </a:r>
          </a:p>
          <a:p>
            <a:pPr marL="1600200" marR="0" lvl="3" indent="-228600">
              <a:lnSpc>
                <a:spcPct val="107000"/>
              </a:lnSpc>
              <a:spcBef>
                <a:spcPts val="0"/>
              </a:spcBef>
              <a:spcAft>
                <a:spcPts val="800"/>
              </a:spcAft>
              <a:buFont typeface="+mj-lt"/>
              <a:buAutoNum type="arabi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Come up with a solution</a:t>
            </a:r>
          </a:p>
          <a:p>
            <a:pPr marL="181240" indent="-181240">
              <a:buFontTx/>
              <a:buChar char="-"/>
            </a:pPr>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9</a:t>
            </a:fld>
            <a:endParaRPr lang="en-US"/>
          </a:p>
        </p:txBody>
      </p:sp>
    </p:spTree>
    <p:extLst>
      <p:ext uri="{BB962C8B-B14F-4D97-AF65-F5344CB8AC3E}">
        <p14:creationId xmlns:p14="http://schemas.microsoft.com/office/powerpoint/2010/main" val="1932489476"/>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mj-lt"/>
              <a:buAutoNum type="arabicPeriod" startAt="83"/>
            </a:pPr>
            <a:r>
              <a:rPr lang="en-US" sz="1100" b="1" dirty="0">
                <a:effectLst/>
                <a:latin typeface="Calibri" panose="020F0502020204030204" pitchFamily="34" charset="0"/>
                <a:ea typeface="Calibri" panose="020F0502020204030204" pitchFamily="34" charset="0"/>
                <a:cs typeface="Times New Roman" panose="02020603050405020304" pitchFamily="18" charset="0"/>
              </a:rPr>
              <a:t>Maki</a:t>
            </a:r>
            <a:r>
              <a:rPr lang="en-US" sz="1100" dirty="0">
                <a:effectLst/>
                <a:latin typeface="Calibri" panose="020F0502020204030204" pitchFamily="34" charset="0"/>
                <a:ea typeface="Calibri" panose="020F0502020204030204" pitchFamily="34" charset="0"/>
                <a:cs typeface="Times New Roman" panose="02020603050405020304" pitchFamily="18" charset="0"/>
              </a:rPr>
              <a:t> – ‘theorist’, though he did build</a:t>
            </a:r>
          </a:p>
          <a:p>
            <a:pPr marL="742950" marR="0" lvl="1" indent="-285750">
              <a:lnSpc>
                <a:spcPct val="107000"/>
              </a:lnSpc>
              <a:spcBef>
                <a:spcPts val="0"/>
              </a:spcBef>
              <a:spcAft>
                <a:spcPts val="0"/>
              </a:spcAft>
              <a:buFont typeface="+mj-lt"/>
              <a:buAutoNum type="alphaL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Significant experience in the West, particularly with Washington University in STL</a:t>
            </a:r>
          </a:p>
          <a:p>
            <a:pPr marL="742950" marR="0" lvl="1" indent="-285750">
              <a:lnSpc>
                <a:spcPct val="107000"/>
              </a:lnSpc>
              <a:spcBef>
                <a:spcPts val="0"/>
              </a:spcBef>
              <a:spcAft>
                <a:spcPts val="0"/>
              </a:spcAft>
              <a:buFont typeface="+mj-lt"/>
              <a:buAutoNum type="alphaL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He developed an important theoretical overview that enable Metabolist thought</a:t>
            </a:r>
          </a:p>
          <a:p>
            <a:pPr marL="181240" indent="-181240">
              <a:buFontTx/>
              <a:buChar char="-"/>
            </a:pPr>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81</a:t>
            </a:fld>
            <a:endParaRPr lang="en-US"/>
          </a:p>
        </p:txBody>
      </p:sp>
    </p:spTree>
    <p:extLst>
      <p:ext uri="{BB962C8B-B14F-4D97-AF65-F5344CB8AC3E}">
        <p14:creationId xmlns:p14="http://schemas.microsoft.com/office/powerpoint/2010/main" val="2245982156"/>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1240" marR="0" lvl="0" indent="-181240" algn="l" defTabSz="914400" rtl="0" eaLnBrk="1" fontAlgn="auto" latinLnBrk="0" hangingPunct="1">
              <a:lnSpc>
                <a:spcPct val="100000"/>
              </a:lnSpc>
              <a:spcBef>
                <a:spcPts val="0"/>
              </a:spcBef>
              <a:spcAft>
                <a:spcPts val="0"/>
              </a:spcAft>
              <a:buClrTx/>
              <a:buSzTx/>
              <a:buFontTx/>
              <a:buChar char="-"/>
              <a:tabLst/>
              <a:defRPr/>
            </a:pPr>
            <a:r>
              <a:rPr lang="en-US" sz="1200" b="1" dirty="0" err="1">
                <a:effectLst/>
                <a:latin typeface="Calibri" panose="020F0502020204030204" pitchFamily="34" charset="0"/>
                <a:ea typeface="Calibri" panose="020F0502020204030204" pitchFamily="34" charset="0"/>
                <a:cs typeface="Times New Roman" panose="02020603050405020304" pitchFamily="18" charset="0"/>
              </a:rPr>
              <a:t>Kurowaka</a:t>
            </a:r>
            <a:r>
              <a:rPr lang="en-US" sz="1200" dirty="0">
                <a:effectLst/>
                <a:latin typeface="Calibri" panose="020F0502020204030204" pitchFamily="34" charset="0"/>
                <a:ea typeface="Calibri" panose="020F0502020204030204" pitchFamily="34" charset="0"/>
                <a:cs typeface="Times New Roman" panose="02020603050405020304" pitchFamily="18" charset="0"/>
              </a:rPr>
              <a:t>, unapologetically Metabolist, all in attitude</a:t>
            </a:r>
          </a:p>
          <a:p>
            <a:pPr marL="181240" indent="-181240">
              <a:buFontTx/>
              <a:buChar char="-"/>
            </a:pPr>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82</a:t>
            </a:fld>
            <a:endParaRPr lang="en-US"/>
          </a:p>
        </p:txBody>
      </p:sp>
    </p:spTree>
    <p:extLst>
      <p:ext uri="{BB962C8B-B14F-4D97-AF65-F5344CB8AC3E}">
        <p14:creationId xmlns:p14="http://schemas.microsoft.com/office/powerpoint/2010/main" val="396169493"/>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457200">
              <a:lnSpc>
                <a:spcPct val="107000"/>
              </a:lnSpc>
              <a:spcBef>
                <a:spcPts val="200"/>
              </a:spcBef>
              <a:spcAft>
                <a:spcPts val="0"/>
              </a:spcAft>
            </a:pPr>
            <a:r>
              <a:rPr lang="en-US" sz="1600" b="1" dirty="0" err="1">
                <a:solidFill>
                  <a:srgbClr val="1F4D78"/>
                </a:solidFill>
                <a:effectLst/>
                <a:latin typeface="Calibri Light" panose="020F0302020204030204" pitchFamily="34" charset="0"/>
                <a:ea typeface="Times New Roman" panose="02020603050405020304" pitchFamily="18" charset="0"/>
                <a:cs typeface="Times New Roman" panose="02020603050405020304" pitchFamily="18" charset="0"/>
              </a:rPr>
              <a:t>Kisho</a:t>
            </a:r>
            <a:r>
              <a:rPr lang="en-US" sz="1600" b="1" dirty="0">
                <a:solidFill>
                  <a:srgbClr val="1F4D78"/>
                </a:solidFill>
                <a:effectLst/>
                <a:latin typeface="Calibri Light" panose="020F0302020204030204" pitchFamily="34" charset="0"/>
                <a:ea typeface="Times New Roman" panose="02020603050405020304" pitchFamily="18" charset="0"/>
                <a:cs typeface="Times New Roman" panose="02020603050405020304" pitchFamily="18" charset="0"/>
              </a:rPr>
              <a:t> </a:t>
            </a:r>
            <a:r>
              <a:rPr lang="en-US" sz="1600" b="1" dirty="0" err="1">
                <a:solidFill>
                  <a:srgbClr val="1F4D78"/>
                </a:solidFill>
                <a:effectLst/>
                <a:latin typeface="Calibri Light" panose="020F0302020204030204" pitchFamily="34" charset="0"/>
                <a:ea typeface="Times New Roman" panose="02020603050405020304" pitchFamily="18" charset="0"/>
                <a:cs typeface="Times New Roman" panose="02020603050405020304" pitchFamily="18" charset="0"/>
              </a:rPr>
              <a:t>Kurokawa</a:t>
            </a:r>
            <a:endParaRPr lang="en-US" sz="1200" b="1" dirty="0">
              <a:solidFill>
                <a:srgbClr val="1F4D78"/>
              </a:solidFill>
              <a:effectLst/>
              <a:latin typeface="Calibri Light" panose="020F03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startAt="83"/>
            </a:pPr>
            <a:r>
              <a:rPr lang="en-US" sz="1100" b="1" dirty="0" err="1">
                <a:effectLst/>
                <a:latin typeface="Calibri" panose="020F0502020204030204" pitchFamily="34" charset="0"/>
                <a:ea typeface="Calibri" panose="020F0502020204030204" pitchFamily="34" charset="0"/>
                <a:cs typeface="Times New Roman" panose="02020603050405020304" pitchFamily="18" charset="0"/>
              </a:rPr>
              <a:t>Nagakin</a:t>
            </a:r>
            <a:r>
              <a:rPr lang="en-US" sz="1100" b="1" dirty="0">
                <a:effectLst/>
                <a:latin typeface="Calibri" panose="020F0502020204030204" pitchFamily="34" charset="0"/>
                <a:ea typeface="Calibri" panose="020F0502020204030204" pitchFamily="34" charset="0"/>
                <a:cs typeface="Times New Roman" panose="02020603050405020304" pitchFamily="18" charset="0"/>
              </a:rPr>
              <a:t> Capsule Tower (1972)</a:t>
            </a:r>
          </a:p>
          <a:p>
            <a:pPr marL="742950" marR="0" lvl="1" indent="-285750">
              <a:lnSpc>
                <a:spcPct val="107000"/>
              </a:lnSpc>
              <a:spcBef>
                <a:spcPts val="0"/>
              </a:spcBef>
              <a:spcAft>
                <a:spcPts val="0"/>
              </a:spcAft>
              <a:buFont typeface="+mj-lt"/>
              <a:buAutoNum type="alphaLcPeriod"/>
            </a:pPr>
            <a:r>
              <a:rPr lang="en-US" sz="1100" dirty="0" err="1">
                <a:effectLst/>
                <a:latin typeface="Calibri" panose="020F0502020204030204" pitchFamily="34" charset="0"/>
                <a:ea typeface="Calibri" panose="020F0502020204030204" pitchFamily="34" charset="0"/>
                <a:cs typeface="Times New Roman" panose="02020603050405020304" pitchFamily="18" charset="0"/>
              </a:rPr>
              <a:t>Kurokawa</a:t>
            </a:r>
            <a:r>
              <a:rPr lang="en-US" sz="1100" dirty="0">
                <a:effectLst/>
                <a:latin typeface="Calibri" panose="020F0502020204030204" pitchFamily="34" charset="0"/>
                <a:ea typeface="Calibri" panose="020F0502020204030204" pitchFamily="34" charset="0"/>
                <a:cs typeface="Times New Roman" panose="02020603050405020304" pitchFamily="18" charset="0"/>
              </a:rPr>
              <a:t> interested in shift from ‘mechanical’ to ‘biodynamic age’</a:t>
            </a:r>
          </a:p>
          <a:p>
            <a:pPr marL="1143000" marR="0" lvl="2" indent="-228600">
              <a:lnSpc>
                <a:spcPct val="107000"/>
              </a:lnSpc>
              <a:spcBef>
                <a:spcPts val="0"/>
              </a:spcBef>
              <a:spcAft>
                <a:spcPts val="0"/>
              </a:spcAft>
              <a:buFont typeface="+mj-lt"/>
              <a:buAutoNum type="romanLcPeriod"/>
            </a:pPr>
            <a:r>
              <a:rPr lang="en-US" sz="1100" b="1" dirty="0">
                <a:effectLst/>
                <a:latin typeface="Calibri" panose="020F0502020204030204" pitchFamily="34" charset="0"/>
                <a:ea typeface="Calibri" panose="020F0502020204030204" pitchFamily="34" charset="0"/>
                <a:cs typeface="Times New Roman" panose="02020603050405020304" pitchFamily="18" charset="0"/>
              </a:rPr>
              <a:t>Ecology</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1143000" marR="0" lvl="2" indent="-228600">
              <a:lnSpc>
                <a:spcPct val="107000"/>
              </a:lnSpc>
              <a:spcBef>
                <a:spcPts val="0"/>
              </a:spcBef>
              <a:spcAft>
                <a:spcPts val="0"/>
              </a:spcAft>
              <a:buFont typeface="+mj-lt"/>
              <a:buAutoNum type="romanLcPeriod"/>
            </a:pPr>
            <a:r>
              <a:rPr lang="en-US" sz="1100" b="1" dirty="0">
                <a:effectLst/>
                <a:latin typeface="Calibri" panose="020F0502020204030204" pitchFamily="34" charset="0"/>
                <a:ea typeface="Calibri" panose="020F0502020204030204" pitchFamily="34" charset="0"/>
                <a:cs typeface="Times New Roman" panose="02020603050405020304" pitchFamily="18" charset="0"/>
              </a:rPr>
              <a:t>ambivalent intermediate zones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1143000" marR="0" lvl="2" indent="-228600">
              <a:lnSpc>
                <a:spcPct val="107000"/>
              </a:lnSpc>
              <a:spcBef>
                <a:spcPts val="0"/>
              </a:spcBef>
              <a:spcAft>
                <a:spcPts val="0"/>
              </a:spcAft>
              <a:buFont typeface="+mj-lt"/>
              <a:buAutoNum type="romanLcPeriod"/>
            </a:pPr>
            <a:r>
              <a:rPr lang="en-US" sz="1100" b="1" dirty="0">
                <a:effectLst/>
                <a:latin typeface="Calibri" panose="020F0502020204030204" pitchFamily="34" charset="0"/>
                <a:ea typeface="Calibri" panose="020F0502020204030204" pitchFamily="34" charset="0"/>
                <a:cs typeface="Times New Roman" panose="02020603050405020304" pitchFamily="18" charset="0"/>
              </a:rPr>
              <a:t>cycles of life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startAt="83"/>
            </a:pPr>
            <a:r>
              <a:rPr lang="en-US" sz="1100" dirty="0">
                <a:effectLst/>
                <a:latin typeface="Calibri" panose="020F0502020204030204" pitchFamily="34" charset="0"/>
                <a:ea typeface="Calibri" panose="020F0502020204030204" pitchFamily="34" charset="0"/>
                <a:cs typeface="Times New Roman" panose="02020603050405020304" pitchFamily="18" charset="0"/>
              </a:rPr>
              <a:t>Intention to addressing an emerging demographic in Japan</a:t>
            </a:r>
          </a:p>
          <a:p>
            <a:pPr marL="742950" marR="0" lvl="1" indent="-285750">
              <a:lnSpc>
                <a:spcPct val="107000"/>
              </a:lnSpc>
              <a:spcBef>
                <a:spcPts val="0"/>
              </a:spcBef>
              <a:spcAft>
                <a:spcPts val="0"/>
              </a:spcAft>
              <a:buFont typeface="+mj-lt"/>
              <a:buAutoNum type="alphaL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Traveling businessperson</a:t>
            </a:r>
          </a:p>
          <a:p>
            <a:pPr marL="742950" marR="0" lvl="1" indent="-285750">
              <a:lnSpc>
                <a:spcPct val="107000"/>
              </a:lnSpc>
              <a:spcBef>
                <a:spcPts val="0"/>
              </a:spcBef>
              <a:spcAft>
                <a:spcPts val="0"/>
              </a:spcAft>
              <a:buFont typeface="+mj-lt"/>
              <a:buAutoNum type="alphaL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To provide the minimum temporary dwelling unit</a:t>
            </a:r>
          </a:p>
          <a:p>
            <a:pPr marL="181240" indent="-181240">
              <a:buFontTx/>
              <a:buChar char="-"/>
            </a:pPr>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83</a:t>
            </a:fld>
            <a:endParaRPr lang="en-US"/>
          </a:p>
        </p:txBody>
      </p:sp>
    </p:spTree>
    <p:extLst>
      <p:ext uri="{BB962C8B-B14F-4D97-AF65-F5344CB8AC3E}">
        <p14:creationId xmlns:p14="http://schemas.microsoft.com/office/powerpoint/2010/main" val="1155056343"/>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mj-lt"/>
              <a:buAutoNum type="arabicPeriod" startAt="83"/>
            </a:pPr>
            <a:r>
              <a:rPr lang="en-US" sz="1100" dirty="0">
                <a:effectLst/>
                <a:latin typeface="Calibri" panose="020F0502020204030204" pitchFamily="34" charset="0"/>
                <a:ea typeface="Calibri" panose="020F0502020204030204" pitchFamily="34" charset="0"/>
                <a:cs typeface="Times New Roman" panose="02020603050405020304" pitchFamily="18" charset="0"/>
              </a:rPr>
              <a:t>Plugging in was central (only 4 bolts holds each capsule)</a:t>
            </a:r>
          </a:p>
          <a:p>
            <a:pPr marL="742950" marR="0" lvl="1" indent="-285750">
              <a:lnSpc>
                <a:spcPct val="107000"/>
              </a:lnSpc>
              <a:spcBef>
                <a:spcPts val="0"/>
              </a:spcBef>
              <a:spcAft>
                <a:spcPts val="0"/>
              </a:spcAft>
              <a:buFont typeface="+mj-lt"/>
              <a:buAutoNum type="alphaLcPeriod"/>
            </a:pPr>
            <a:r>
              <a:rPr lang="en-US" sz="1100" b="1" dirty="0">
                <a:effectLst/>
                <a:latin typeface="Calibri" panose="020F0502020204030204" pitchFamily="34" charset="0"/>
                <a:ea typeface="Calibri" panose="020F0502020204030204" pitchFamily="34" charset="0"/>
                <a:cs typeface="Times New Roman" panose="02020603050405020304" pitchFamily="18" charset="0"/>
              </a:rPr>
              <a:t>Construction could be ongoing</a:t>
            </a:r>
          </a:p>
          <a:p>
            <a:pPr marL="742950" marR="0" lvl="1" indent="-285750">
              <a:lnSpc>
                <a:spcPct val="107000"/>
              </a:lnSpc>
              <a:spcBef>
                <a:spcPts val="0"/>
              </a:spcBef>
              <a:spcAft>
                <a:spcPts val="0"/>
              </a:spcAft>
              <a:buFont typeface="+mj-lt"/>
              <a:buAutoNum type="alphaL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Maintenance may require unplugging/</a:t>
            </a:r>
            <a:r>
              <a:rPr lang="en-US" sz="1100" dirty="0" err="1">
                <a:effectLst/>
                <a:latin typeface="Calibri" panose="020F0502020204030204" pitchFamily="34" charset="0"/>
                <a:ea typeface="Calibri" panose="020F0502020204030204" pitchFamily="34" charset="0"/>
                <a:cs typeface="Times New Roman" panose="02020603050405020304" pitchFamily="18" charset="0"/>
              </a:rPr>
              <a:t>replugging</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mj-lt"/>
              <a:buAutoNum type="alphaL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No defined physical limit</a:t>
            </a:r>
          </a:p>
          <a:p>
            <a:pPr marL="181240" indent="-181240">
              <a:buFontTx/>
              <a:buChar char="-"/>
            </a:pPr>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84</a:t>
            </a:fld>
            <a:endParaRPr lang="en-US"/>
          </a:p>
        </p:txBody>
      </p:sp>
    </p:spTree>
    <p:extLst>
      <p:ext uri="{BB962C8B-B14F-4D97-AF65-F5344CB8AC3E}">
        <p14:creationId xmlns:p14="http://schemas.microsoft.com/office/powerpoint/2010/main" val="229298462"/>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mj-lt"/>
              <a:buAutoNum type="arabicPeriod" startAt="83"/>
            </a:pPr>
            <a:r>
              <a:rPr lang="en-US" sz="1100" dirty="0">
                <a:effectLst/>
                <a:latin typeface="Calibri" panose="020F0502020204030204" pitchFamily="34" charset="0"/>
                <a:ea typeface="Calibri" panose="020F0502020204030204" pitchFamily="34" charset="0"/>
                <a:cs typeface="Times New Roman" panose="02020603050405020304" pitchFamily="18" charset="0"/>
              </a:rPr>
              <a:t>140 total capsules</a:t>
            </a:r>
          </a:p>
          <a:p>
            <a:pPr marL="742950" marR="0" lvl="1" indent="-285750">
              <a:lnSpc>
                <a:spcPct val="107000"/>
              </a:lnSpc>
              <a:spcBef>
                <a:spcPts val="0"/>
              </a:spcBef>
              <a:spcAft>
                <a:spcPts val="0"/>
              </a:spcAft>
              <a:buFont typeface="+mj-lt"/>
              <a:buAutoNum type="alphaL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Still standing today</a:t>
            </a:r>
          </a:p>
          <a:p>
            <a:pPr marL="342900" marR="0" lvl="0" indent="-342900">
              <a:lnSpc>
                <a:spcPct val="107000"/>
              </a:lnSpc>
              <a:spcBef>
                <a:spcPts val="0"/>
              </a:spcBef>
              <a:spcAft>
                <a:spcPts val="0"/>
              </a:spcAft>
              <a:buFont typeface="+mj-lt"/>
              <a:buAutoNum type="arabicPeriod" startAt="83"/>
            </a:pPr>
            <a:r>
              <a:rPr lang="en-US" sz="1100" dirty="0">
                <a:effectLst/>
                <a:latin typeface="Calibri" panose="020F0502020204030204" pitchFamily="34" charset="0"/>
                <a:ea typeface="Calibri" panose="020F0502020204030204" pitchFamily="34" charset="0"/>
                <a:cs typeface="Times New Roman" panose="02020603050405020304" pitchFamily="18" charset="0"/>
              </a:rPr>
              <a:t>Stacked and rotating at various angles</a:t>
            </a:r>
          </a:p>
          <a:p>
            <a:pPr marL="181240" indent="-181240">
              <a:buFontTx/>
              <a:buChar char="-"/>
            </a:pPr>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85</a:t>
            </a:fld>
            <a:endParaRPr lang="en-US"/>
          </a:p>
        </p:txBody>
      </p:sp>
    </p:spTree>
    <p:extLst>
      <p:ext uri="{BB962C8B-B14F-4D97-AF65-F5344CB8AC3E}">
        <p14:creationId xmlns:p14="http://schemas.microsoft.com/office/powerpoint/2010/main" val="4206079414"/>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86</a:t>
            </a:fld>
            <a:endParaRPr lang="en-US"/>
          </a:p>
        </p:txBody>
      </p:sp>
    </p:spTree>
    <p:extLst>
      <p:ext uri="{BB962C8B-B14F-4D97-AF65-F5344CB8AC3E}">
        <p14:creationId xmlns:p14="http://schemas.microsoft.com/office/powerpoint/2010/main" val="3880315718"/>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1240" indent="-181240">
              <a:buFontTx/>
              <a:buChar char="-"/>
            </a:pPr>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87</a:t>
            </a:fld>
            <a:endParaRPr lang="en-US"/>
          </a:p>
        </p:txBody>
      </p:sp>
    </p:spTree>
    <p:extLst>
      <p:ext uri="{BB962C8B-B14F-4D97-AF65-F5344CB8AC3E}">
        <p14:creationId xmlns:p14="http://schemas.microsoft.com/office/powerpoint/2010/main" val="1857398304"/>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mj-lt"/>
              <a:buAutoNum type="arabicPeriod" startAt="83"/>
            </a:pPr>
            <a:r>
              <a:rPr lang="en-US" sz="1100" dirty="0">
                <a:effectLst/>
                <a:latin typeface="Calibri" panose="020F0502020204030204" pitchFamily="34" charset="0"/>
                <a:ea typeface="Calibri" panose="020F0502020204030204" pitchFamily="34" charset="0"/>
                <a:cs typeface="Times New Roman" panose="02020603050405020304" pitchFamily="18" charset="0"/>
              </a:rPr>
              <a:t>Intended to be fully integrative of all regular living duties</a:t>
            </a:r>
          </a:p>
          <a:p>
            <a:pPr marL="742950" marR="0" lvl="1" indent="-285750">
              <a:lnSpc>
                <a:spcPct val="107000"/>
              </a:lnSpc>
              <a:spcBef>
                <a:spcPts val="0"/>
              </a:spcBef>
              <a:spcAft>
                <a:spcPts val="0"/>
              </a:spcAft>
              <a:buFont typeface="+mj-lt"/>
              <a:buAutoNum type="alphaLcPeriod"/>
            </a:pPr>
            <a:r>
              <a:rPr lang="en-US" sz="1100" b="1" dirty="0">
                <a:effectLst/>
                <a:latin typeface="Calibri" panose="020F0502020204030204" pitchFamily="34" charset="0"/>
                <a:ea typeface="Calibri" panose="020F0502020204030204" pitchFamily="34" charset="0"/>
                <a:cs typeface="Times New Roman" panose="02020603050405020304" pitchFamily="18" charset="0"/>
              </a:rPr>
              <a:t>Recalls CIAM ‘</a:t>
            </a:r>
            <a:r>
              <a:rPr lang="en-US" sz="1100" b="1" dirty="0" err="1">
                <a:effectLst/>
                <a:latin typeface="Calibri" panose="020F0502020204030204" pitchFamily="34" charset="0"/>
                <a:ea typeface="Calibri" panose="020F0502020204030204" pitchFamily="34" charset="0"/>
                <a:cs typeface="Times New Roman" panose="02020603050405020304" pitchFamily="18" charset="0"/>
              </a:rPr>
              <a:t>Existenzminimum</a:t>
            </a:r>
            <a:r>
              <a:rPr lang="en-US" sz="1100" b="1" dirty="0">
                <a:effectLst/>
                <a:latin typeface="Calibri" panose="020F0502020204030204" pitchFamily="34" charset="0"/>
                <a:ea typeface="Calibri" panose="020F0502020204030204" pitchFamily="34" charset="0"/>
                <a:cs typeface="Times New Roman" panose="02020603050405020304" pitchFamily="18" charset="0"/>
              </a:rPr>
              <a:t>’</a:t>
            </a:r>
          </a:p>
          <a:p>
            <a:pPr marL="342900" marR="0" lvl="0" indent="-342900">
              <a:lnSpc>
                <a:spcPct val="107000"/>
              </a:lnSpc>
              <a:spcBef>
                <a:spcPts val="0"/>
              </a:spcBef>
              <a:spcAft>
                <a:spcPts val="0"/>
              </a:spcAft>
              <a:buFont typeface="+mj-lt"/>
              <a:buAutoNum type="arabicPeriod" startAt="83"/>
            </a:pPr>
            <a:r>
              <a:rPr lang="en-US" sz="1100" dirty="0">
                <a:effectLst/>
                <a:latin typeface="Calibri" panose="020F0502020204030204" pitchFamily="34" charset="0"/>
                <a:ea typeface="Calibri" panose="020F0502020204030204" pitchFamily="34" charset="0"/>
                <a:cs typeface="Times New Roman" panose="02020603050405020304" pitchFamily="18" charset="0"/>
              </a:rPr>
              <a:t>We see in movies the legacy of </a:t>
            </a:r>
            <a:r>
              <a:rPr lang="en-US" sz="1100" dirty="0" err="1">
                <a:effectLst/>
                <a:latin typeface="Calibri" panose="020F0502020204030204" pitchFamily="34" charset="0"/>
                <a:ea typeface="Calibri" panose="020F0502020204030204" pitchFamily="34" charset="0"/>
                <a:cs typeface="Times New Roman" panose="02020603050405020304" pitchFamily="18" charset="0"/>
              </a:rPr>
              <a:t>Kurokawa’s</a:t>
            </a:r>
            <a:r>
              <a:rPr lang="en-US" sz="1100" dirty="0">
                <a:effectLst/>
                <a:latin typeface="Calibri" panose="020F0502020204030204" pitchFamily="34" charset="0"/>
                <a:ea typeface="Calibri" panose="020F0502020204030204" pitchFamily="34" charset="0"/>
                <a:cs typeface="Times New Roman" panose="02020603050405020304" pitchFamily="18" charset="0"/>
              </a:rPr>
              <a:t> Metabolism</a:t>
            </a:r>
          </a:p>
          <a:p>
            <a:pPr marL="742950" marR="0" lvl="1" indent="-285750">
              <a:lnSpc>
                <a:spcPct val="107000"/>
              </a:lnSpc>
              <a:spcBef>
                <a:spcPts val="0"/>
              </a:spcBef>
              <a:spcAft>
                <a:spcPts val="0"/>
              </a:spcAft>
              <a:buFont typeface="+mj-lt"/>
              <a:buAutoNum type="alphaL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The aesthetic very much of contemporary science fiction culture</a:t>
            </a:r>
          </a:p>
          <a:p>
            <a:pPr marL="181240" indent="-181240">
              <a:buFontTx/>
              <a:buChar char="-"/>
            </a:pPr>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88</a:t>
            </a:fld>
            <a:endParaRPr lang="en-US"/>
          </a:p>
        </p:txBody>
      </p:sp>
    </p:spTree>
    <p:extLst>
      <p:ext uri="{BB962C8B-B14F-4D97-AF65-F5344CB8AC3E}">
        <p14:creationId xmlns:p14="http://schemas.microsoft.com/office/powerpoint/2010/main" val="421967533"/>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457200">
              <a:lnSpc>
                <a:spcPct val="107000"/>
              </a:lnSpc>
              <a:spcBef>
                <a:spcPts val="200"/>
              </a:spcBef>
              <a:spcAft>
                <a:spcPts val="0"/>
              </a:spcAft>
            </a:pPr>
            <a:r>
              <a:rPr lang="en-US" sz="1600" b="1" dirty="0">
                <a:solidFill>
                  <a:srgbClr val="1F4D78"/>
                </a:solidFill>
                <a:effectLst/>
                <a:latin typeface="Calibri Light" panose="020F0302020204030204" pitchFamily="34" charset="0"/>
                <a:ea typeface="Times New Roman" panose="02020603050405020304" pitchFamily="18" charset="0"/>
                <a:cs typeface="Times New Roman" panose="02020603050405020304" pitchFamily="18" charset="0"/>
              </a:rPr>
              <a:t>Kenzo </a:t>
            </a:r>
            <a:r>
              <a:rPr lang="en-US" sz="1600" b="1" dirty="0" err="1">
                <a:solidFill>
                  <a:srgbClr val="1F4D78"/>
                </a:solidFill>
                <a:effectLst/>
                <a:latin typeface="Calibri Light" panose="020F0302020204030204" pitchFamily="34" charset="0"/>
                <a:ea typeface="Times New Roman" panose="02020603050405020304" pitchFamily="18" charset="0"/>
                <a:cs typeface="Times New Roman" panose="02020603050405020304" pitchFamily="18" charset="0"/>
              </a:rPr>
              <a:t>Tange</a:t>
            </a:r>
            <a:endParaRPr lang="en-US" sz="1200" b="1" dirty="0">
              <a:solidFill>
                <a:srgbClr val="1F4D78"/>
              </a:solidFill>
              <a:effectLst/>
              <a:latin typeface="Calibri Light" panose="020F03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startAt="83"/>
            </a:pPr>
            <a:r>
              <a:rPr lang="en-US" sz="1100" dirty="0">
                <a:effectLst/>
                <a:latin typeface="Calibri" panose="020F0502020204030204" pitchFamily="34" charset="0"/>
                <a:ea typeface="Calibri" panose="020F0502020204030204" pitchFamily="34" charset="0"/>
                <a:cs typeface="Times New Roman" panose="02020603050405020304" pitchFamily="18" charset="0"/>
              </a:rPr>
              <a:t>Again, </a:t>
            </a:r>
            <a:r>
              <a:rPr lang="en-US" sz="1100" dirty="0" err="1">
                <a:effectLst/>
                <a:latin typeface="Calibri" panose="020F0502020204030204" pitchFamily="34" charset="0"/>
                <a:ea typeface="Calibri" panose="020F0502020204030204" pitchFamily="34" charset="0"/>
                <a:cs typeface="Times New Roman" panose="02020603050405020304" pitchFamily="18" charset="0"/>
              </a:rPr>
              <a:t>Tange</a:t>
            </a:r>
            <a:r>
              <a:rPr lang="en-US" sz="1100" dirty="0">
                <a:effectLst/>
                <a:latin typeface="Calibri" panose="020F0502020204030204" pitchFamily="34" charset="0"/>
                <a:ea typeface="Calibri" panose="020F0502020204030204" pitchFamily="34" charset="0"/>
                <a:cs typeface="Times New Roman" panose="02020603050405020304" pitchFamily="18" charset="0"/>
              </a:rPr>
              <a:t> wasn’t so within the core of Metabolism as </a:t>
            </a:r>
            <a:r>
              <a:rPr lang="en-US" sz="1100" dirty="0" err="1">
                <a:effectLst/>
                <a:latin typeface="Calibri" panose="020F0502020204030204" pitchFamily="34" charset="0"/>
                <a:ea typeface="Calibri" panose="020F0502020204030204" pitchFamily="34" charset="0"/>
                <a:cs typeface="Times New Roman" panose="02020603050405020304" pitchFamily="18" charset="0"/>
              </a:rPr>
              <a:t>Kurokawa</a:t>
            </a:r>
            <a:r>
              <a:rPr lang="en-US" sz="1100" dirty="0">
                <a:effectLst/>
                <a:latin typeface="Calibri" panose="020F0502020204030204" pitchFamily="34" charset="0"/>
                <a:ea typeface="Calibri" panose="020F0502020204030204" pitchFamily="34" charset="0"/>
                <a:cs typeface="Times New Roman" panose="02020603050405020304" pitchFamily="18" charset="0"/>
              </a:rPr>
              <a:t>, but was nevertheless a pivot figure in the its initial development and support</a:t>
            </a:r>
          </a:p>
          <a:p>
            <a:pPr marL="742950" marR="0" lvl="1" indent="-285750">
              <a:lnSpc>
                <a:spcPct val="107000"/>
              </a:lnSpc>
              <a:spcBef>
                <a:spcPts val="0"/>
              </a:spcBef>
              <a:spcAft>
                <a:spcPts val="0"/>
              </a:spcAft>
              <a:buFont typeface="+mj-lt"/>
              <a:buAutoNum type="alphaL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More about </a:t>
            </a:r>
            <a:r>
              <a:rPr lang="en-US" sz="1100" b="1" dirty="0">
                <a:effectLst/>
                <a:latin typeface="Calibri" panose="020F0502020204030204" pitchFamily="34" charset="0"/>
                <a:ea typeface="Calibri" panose="020F0502020204030204" pitchFamily="34" charset="0"/>
                <a:cs typeface="Times New Roman" panose="02020603050405020304" pitchFamily="18" charset="0"/>
              </a:rPr>
              <a:t>Tokyo Bay (1960) </a:t>
            </a:r>
            <a:r>
              <a:rPr lang="en-US" sz="1100" dirty="0">
                <a:effectLst/>
                <a:latin typeface="Calibri" panose="020F0502020204030204" pitchFamily="34" charset="0"/>
                <a:ea typeface="Calibri" panose="020F0502020204030204" pitchFamily="34" charset="0"/>
                <a:cs typeface="Times New Roman" panose="02020603050405020304" pitchFamily="18" charset="0"/>
              </a:rPr>
              <a:t>than </a:t>
            </a:r>
            <a:r>
              <a:rPr lang="en-US" sz="1100" dirty="0" err="1">
                <a:effectLst/>
                <a:latin typeface="Calibri" panose="020F0502020204030204" pitchFamily="34" charset="0"/>
                <a:ea typeface="Calibri" panose="020F0502020204030204" pitchFamily="34" charset="0"/>
                <a:cs typeface="Times New Roman" panose="02020603050405020304" pitchFamily="18" charset="0"/>
              </a:rPr>
              <a:t>Tange’s</a:t>
            </a:r>
            <a:r>
              <a:rPr lang="en-US" sz="1100" dirty="0">
                <a:effectLst/>
                <a:latin typeface="Calibri" panose="020F0502020204030204" pitchFamily="34" charset="0"/>
                <a:ea typeface="Calibri" panose="020F0502020204030204" pitchFamily="34" charset="0"/>
                <a:cs typeface="Times New Roman" panose="02020603050405020304" pitchFamily="18" charset="0"/>
              </a:rPr>
              <a:t> general oeuvre</a:t>
            </a:r>
          </a:p>
          <a:p>
            <a:pPr marL="742950" marR="0" lvl="1" indent="-285750">
              <a:lnSpc>
                <a:spcPct val="107000"/>
              </a:lnSpc>
              <a:spcBef>
                <a:spcPts val="0"/>
              </a:spcBef>
              <a:spcAft>
                <a:spcPts val="0"/>
              </a:spcAft>
              <a:buFont typeface="+mj-lt"/>
              <a:buAutoNum type="alphaL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From 3.5 million in 1945 to 9.5 million in 1960</a:t>
            </a:r>
          </a:p>
          <a:p>
            <a:pPr marL="181240" indent="-181240">
              <a:buFontTx/>
              <a:buChar char="-"/>
            </a:pPr>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89</a:t>
            </a:fld>
            <a:endParaRPr lang="en-US"/>
          </a:p>
        </p:txBody>
      </p:sp>
    </p:spTree>
    <p:extLst>
      <p:ext uri="{BB962C8B-B14F-4D97-AF65-F5344CB8AC3E}">
        <p14:creationId xmlns:p14="http://schemas.microsoft.com/office/powerpoint/2010/main" val="2592240385"/>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1240" indent="-181240">
              <a:buFontTx/>
              <a:buChar char="-"/>
            </a:pPr>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90</a:t>
            </a:fld>
            <a:endParaRPr lang="en-US"/>
          </a:p>
        </p:txBody>
      </p:sp>
    </p:spTree>
    <p:extLst>
      <p:ext uri="{BB962C8B-B14F-4D97-AF65-F5344CB8AC3E}">
        <p14:creationId xmlns:p14="http://schemas.microsoft.com/office/powerpoint/2010/main" val="21019897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mj-lt"/>
              <a:buAutoNum type="arabi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4</a:t>
            </a:r>
            <a:r>
              <a:rPr lang="en-US" sz="1100" baseline="30000" dirty="0">
                <a:effectLst/>
                <a:latin typeface="Calibri" panose="020F0502020204030204" pitchFamily="34" charset="0"/>
                <a:ea typeface="Calibri" panose="020F0502020204030204" pitchFamily="34" charset="0"/>
                <a:cs typeface="Times New Roman" panose="02020603050405020304" pitchFamily="18" charset="0"/>
              </a:rPr>
              <a:t>th</a:t>
            </a:r>
            <a:r>
              <a:rPr lang="en-US" sz="1100" dirty="0">
                <a:effectLst/>
                <a:latin typeface="Calibri" panose="020F0502020204030204" pitchFamily="34" charset="0"/>
                <a:ea typeface="Calibri" panose="020F0502020204030204" pitchFamily="34" charset="0"/>
                <a:cs typeface="Times New Roman" panose="02020603050405020304" pitchFamily="18" charset="0"/>
              </a:rPr>
              <a:t> meeting of CIAM (1933 – </a:t>
            </a:r>
            <a:r>
              <a:rPr lang="en-US" sz="1100" b="1" dirty="0">
                <a:effectLst/>
                <a:latin typeface="Calibri" panose="020F0502020204030204" pitchFamily="34" charset="0"/>
                <a:ea typeface="Calibri" panose="020F0502020204030204" pitchFamily="34" charset="0"/>
                <a:cs typeface="Times New Roman" panose="02020603050405020304" pitchFamily="18" charset="0"/>
              </a:rPr>
              <a:t>ship from Marseilles to Athens</a:t>
            </a:r>
            <a:r>
              <a:rPr lang="en-US" sz="1100" dirty="0">
                <a:effectLst/>
                <a:latin typeface="Calibri" panose="020F0502020204030204" pitchFamily="34" charset="0"/>
                <a:ea typeface="Calibri" panose="020F0502020204030204" pitchFamily="34" charset="0"/>
                <a:cs typeface="Times New Roman" panose="02020603050405020304" pitchFamily="18" charset="0"/>
              </a:rPr>
              <a:t>) produced the </a:t>
            </a:r>
            <a:r>
              <a:rPr lang="en-US" sz="1100" b="1" dirty="0">
                <a:effectLst/>
                <a:latin typeface="Calibri" panose="020F0502020204030204" pitchFamily="34" charset="0"/>
                <a:ea typeface="Calibri" panose="020F0502020204030204" pitchFamily="34" charset="0"/>
                <a:cs typeface="Times New Roman" panose="02020603050405020304" pitchFamily="18" charset="0"/>
              </a:rPr>
              <a:t>Athens Charter</a:t>
            </a:r>
            <a:r>
              <a:rPr lang="en-US" sz="1100" dirty="0">
                <a:effectLst/>
                <a:latin typeface="Calibri" panose="020F0502020204030204" pitchFamily="34" charset="0"/>
                <a:ea typeface="Calibri" panose="020F0502020204030204" pitchFamily="34" charset="0"/>
                <a:cs typeface="Times New Roman" panose="02020603050405020304" pitchFamily="18" charset="0"/>
              </a:rPr>
              <a:t>, as written by Corbusier in 1943.</a:t>
            </a:r>
          </a:p>
          <a:p>
            <a:pPr marL="742950" marR="0" lvl="1" indent="-285750">
              <a:lnSpc>
                <a:spcPct val="107000"/>
              </a:lnSpc>
              <a:spcBef>
                <a:spcPts val="0"/>
              </a:spcBef>
              <a:spcAft>
                <a:spcPts val="0"/>
              </a:spcAft>
              <a:buFont typeface="+mj-lt"/>
              <a:buAutoNum type="alphaL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Typified the organization’s ambitions and approach (‘Modernist’)</a:t>
            </a:r>
          </a:p>
          <a:p>
            <a:pPr marL="742950" marR="0" lvl="1" indent="-285750">
              <a:lnSpc>
                <a:spcPct val="107000"/>
              </a:lnSpc>
              <a:spcBef>
                <a:spcPts val="0"/>
              </a:spcBef>
              <a:spcAft>
                <a:spcPts val="0"/>
              </a:spcAft>
              <a:buFont typeface="+mj-lt"/>
              <a:buAutoNum type="alphaLcPeriod"/>
            </a:pPr>
            <a:r>
              <a:rPr lang="en-US" sz="1100" b="1" dirty="0">
                <a:effectLst/>
                <a:latin typeface="Calibri" panose="020F0502020204030204" pitchFamily="34" charset="0"/>
                <a:ea typeface="Calibri" panose="020F0502020204030204" pitchFamily="34" charset="0"/>
                <a:cs typeface="Times New Roman" panose="02020603050405020304" pitchFamily="18" charset="0"/>
              </a:rPr>
              <a:t>Functionalist turn in urban planning</a:t>
            </a:r>
          </a:p>
          <a:p>
            <a:pPr marL="1143000" marR="0" lvl="2" indent="-228600">
              <a:lnSpc>
                <a:spcPct val="107000"/>
              </a:lnSpc>
              <a:spcBef>
                <a:spcPts val="0"/>
              </a:spcBef>
              <a:spcAft>
                <a:spcPts val="0"/>
              </a:spcAft>
              <a:buFont typeface="+mj-lt"/>
              <a:buAutoNum type="romanL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Strict separation of housing, working, recreation, and traffic</a:t>
            </a:r>
          </a:p>
          <a:p>
            <a:pPr marL="1600200" marR="0" lvl="3" indent="-228600">
              <a:lnSpc>
                <a:spcPct val="107000"/>
              </a:lnSpc>
              <a:spcBef>
                <a:spcPts val="0"/>
              </a:spcBef>
              <a:spcAft>
                <a:spcPts val="0"/>
              </a:spcAft>
              <a:buFont typeface="+mj-lt"/>
              <a:buAutoNum type="arabicPeriod"/>
            </a:pPr>
            <a:r>
              <a:rPr lang="en-US" sz="1100" b="1" dirty="0">
                <a:effectLst/>
                <a:latin typeface="Calibri" panose="020F0502020204030204" pitchFamily="34" charset="0"/>
                <a:ea typeface="Calibri" panose="020F0502020204030204" pitchFamily="34" charset="0"/>
                <a:cs typeface="Times New Roman" panose="02020603050405020304" pitchFamily="18" charset="0"/>
              </a:rPr>
              <a:t>Monofunctional zones – zoning</a:t>
            </a:r>
          </a:p>
          <a:p>
            <a:pPr marL="742950" marR="0" lvl="1" indent="-285750">
              <a:lnSpc>
                <a:spcPct val="107000"/>
              </a:lnSpc>
              <a:spcBef>
                <a:spcPts val="0"/>
              </a:spcBef>
              <a:spcAft>
                <a:spcPts val="0"/>
              </a:spcAft>
              <a:buFont typeface="+mj-lt"/>
              <a:buAutoNum type="alphaL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Shouldn’t discuss like there was unanimous consensus on issues such as the Athens Charter, however CIAM and its decrees became emblematic of Modernism’s aspirations</a:t>
            </a:r>
          </a:p>
          <a:p>
            <a:pPr marL="742950" marR="0" lvl="1" indent="-285750">
              <a:lnSpc>
                <a:spcPct val="107000"/>
              </a:lnSpc>
              <a:spcBef>
                <a:spcPts val="0"/>
              </a:spcBef>
              <a:spcAft>
                <a:spcPts val="0"/>
              </a:spcAft>
              <a:buFont typeface="+mj-lt"/>
              <a:buAutoNum type="alphaLcPeriod"/>
            </a:pPr>
            <a:r>
              <a:rPr lang="en-US" sz="1100" b="1" dirty="0">
                <a:effectLst/>
                <a:latin typeface="Calibri" panose="020F0502020204030204" pitchFamily="34" charset="0"/>
                <a:ea typeface="Calibri" panose="020F0502020204030204" pitchFamily="34" charset="0"/>
                <a:cs typeface="Times New Roman" panose="02020603050405020304" pitchFamily="18" charset="0"/>
              </a:rPr>
              <a:t>An unconditional faith that with the right design model, the ideal city and architecture form could be engineered</a:t>
            </a:r>
          </a:p>
          <a:p>
            <a:pPr marL="1143000" marR="0" lvl="2" indent="-228600">
              <a:lnSpc>
                <a:spcPct val="107000"/>
              </a:lnSpc>
              <a:spcBef>
                <a:spcPts val="0"/>
              </a:spcBef>
              <a:spcAft>
                <a:spcPts val="800"/>
              </a:spcAft>
              <a:buFont typeface="+mj-lt"/>
              <a:buAutoNum type="romanL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Believed its domain to be </a:t>
            </a:r>
            <a:r>
              <a:rPr lang="en-US" sz="1100" b="1" dirty="0">
                <a:effectLst/>
                <a:latin typeface="Calibri" panose="020F0502020204030204" pitchFamily="34" charset="0"/>
                <a:ea typeface="Calibri" panose="020F0502020204030204" pitchFamily="34" charset="0"/>
                <a:cs typeface="Times New Roman" panose="02020603050405020304" pitchFamily="18" charset="0"/>
              </a:rPr>
              <a:t>universal</a:t>
            </a:r>
            <a:r>
              <a:rPr lang="en-US" sz="1100" dirty="0">
                <a:effectLst/>
                <a:latin typeface="Calibri" panose="020F0502020204030204" pitchFamily="34" charset="0"/>
                <a:ea typeface="Calibri" panose="020F0502020204030204" pitchFamily="34" charset="0"/>
                <a:cs typeface="Times New Roman" panose="02020603050405020304" pitchFamily="18" charset="0"/>
              </a:rPr>
              <a:t>, that is, for both the West and East, and southern hemisphere, regardless of culture and demographical differences</a:t>
            </a:r>
          </a:p>
          <a:p>
            <a:pPr marL="181240" indent="-181240">
              <a:buFontTx/>
              <a:buChar char="-"/>
            </a:pPr>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10</a:t>
            </a:fld>
            <a:endParaRPr lang="en-US"/>
          </a:p>
        </p:txBody>
      </p:sp>
    </p:spTree>
    <p:extLst>
      <p:ext uri="{BB962C8B-B14F-4D97-AF65-F5344CB8AC3E}">
        <p14:creationId xmlns:p14="http://schemas.microsoft.com/office/powerpoint/2010/main" val="3909206625"/>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mj-lt"/>
              <a:buAutoNum type="arabicPeriod" startAt="83"/>
            </a:pPr>
            <a:r>
              <a:rPr lang="en-US" sz="1100" dirty="0">
                <a:effectLst/>
                <a:latin typeface="Calibri" panose="020F0502020204030204" pitchFamily="34" charset="0"/>
                <a:ea typeface="Calibri" panose="020F0502020204030204" pitchFamily="34" charset="0"/>
                <a:cs typeface="Times New Roman" panose="02020603050405020304" pitchFamily="18" charset="0"/>
              </a:rPr>
              <a:t>During this population boom, most were looking away from Tokyo for further development, but </a:t>
            </a:r>
            <a:r>
              <a:rPr lang="en-US" sz="1100" dirty="0" err="1">
                <a:effectLst/>
                <a:latin typeface="Calibri" panose="020F0502020204030204" pitchFamily="34" charset="0"/>
                <a:ea typeface="Calibri" panose="020F0502020204030204" pitchFamily="34" charset="0"/>
                <a:cs typeface="Times New Roman" panose="02020603050405020304" pitchFamily="18" charset="0"/>
              </a:rPr>
              <a:t>Tange</a:t>
            </a:r>
            <a:r>
              <a:rPr lang="en-US" sz="1100" dirty="0">
                <a:effectLst/>
                <a:latin typeface="Calibri" panose="020F0502020204030204" pitchFamily="34" charset="0"/>
                <a:ea typeface="Calibri" panose="020F0502020204030204" pitchFamily="34" charset="0"/>
                <a:cs typeface="Times New Roman" panose="02020603050405020304" pitchFamily="18" charset="0"/>
              </a:rPr>
              <a:t> propose Tokyo Bay for </a:t>
            </a:r>
            <a:r>
              <a:rPr lang="en-US" sz="1100" b="1" dirty="0">
                <a:effectLst/>
                <a:latin typeface="Calibri" panose="020F0502020204030204" pitchFamily="34" charset="0"/>
                <a:ea typeface="Calibri" panose="020F0502020204030204" pitchFamily="34" charset="0"/>
                <a:cs typeface="Times New Roman" panose="02020603050405020304" pitchFamily="18" charset="0"/>
              </a:rPr>
              <a:t>‘internal expansion’</a:t>
            </a:r>
          </a:p>
          <a:p>
            <a:pPr marL="342900" marR="0" lvl="0" indent="-342900">
              <a:lnSpc>
                <a:spcPct val="107000"/>
              </a:lnSpc>
              <a:spcBef>
                <a:spcPts val="0"/>
              </a:spcBef>
              <a:spcAft>
                <a:spcPts val="0"/>
              </a:spcAft>
              <a:buFont typeface="+mj-lt"/>
              <a:buAutoNum type="arabicPeriod" startAt="83"/>
            </a:pPr>
            <a:r>
              <a:rPr lang="en-US" sz="1100" dirty="0">
                <a:effectLst/>
                <a:latin typeface="Calibri" panose="020F0502020204030204" pitchFamily="34" charset="0"/>
                <a:ea typeface="Calibri" panose="020F0502020204030204" pitchFamily="34" charset="0"/>
                <a:cs typeface="Times New Roman" panose="02020603050405020304" pitchFamily="18" charset="0"/>
              </a:rPr>
              <a:t>Together with other architects, </a:t>
            </a:r>
            <a:r>
              <a:rPr lang="en-US" sz="1100" b="1" dirty="0" err="1">
                <a:effectLst/>
                <a:latin typeface="Calibri" panose="020F0502020204030204" pitchFamily="34" charset="0"/>
                <a:ea typeface="Calibri" panose="020F0502020204030204" pitchFamily="34" charset="0"/>
                <a:cs typeface="Times New Roman" panose="02020603050405020304" pitchFamily="18" charset="0"/>
              </a:rPr>
              <a:t>Tange</a:t>
            </a:r>
            <a:r>
              <a:rPr lang="en-US" sz="1100" b="1" dirty="0">
                <a:effectLst/>
                <a:latin typeface="Calibri" panose="020F0502020204030204" pitchFamily="34" charset="0"/>
                <a:ea typeface="Calibri" panose="020F0502020204030204" pitchFamily="34" charset="0"/>
                <a:cs typeface="Times New Roman" panose="02020603050405020304" pitchFamily="18" charset="0"/>
              </a:rPr>
              <a:t> Lab </a:t>
            </a:r>
            <a:r>
              <a:rPr lang="en-US" sz="1100" b="0" dirty="0">
                <a:effectLst/>
                <a:latin typeface="Calibri" panose="020F0502020204030204" pitchFamily="34" charset="0"/>
                <a:ea typeface="Calibri" panose="020F0502020204030204" pitchFamily="34" charset="0"/>
                <a:cs typeface="Times New Roman" panose="02020603050405020304" pitchFamily="18" charset="0"/>
              </a:rPr>
              <a:t>(University of Tokyo)</a:t>
            </a:r>
            <a:r>
              <a:rPr lang="en-US" sz="1100" dirty="0">
                <a:effectLst/>
                <a:latin typeface="Calibri" panose="020F0502020204030204" pitchFamily="34" charset="0"/>
                <a:ea typeface="Calibri" panose="020F0502020204030204" pitchFamily="34" charset="0"/>
                <a:cs typeface="Times New Roman" panose="02020603050405020304" pitchFamily="18" charset="0"/>
              </a:rPr>
              <a:t>:</a:t>
            </a:r>
          </a:p>
          <a:p>
            <a:pPr marL="742950" marR="0" lvl="1" indent="-285750">
              <a:lnSpc>
                <a:spcPct val="107000"/>
              </a:lnSpc>
              <a:spcBef>
                <a:spcPts val="0"/>
              </a:spcBef>
              <a:spcAft>
                <a:spcPts val="0"/>
              </a:spcAft>
              <a:buFont typeface="+mj-lt"/>
              <a:buAutoNum type="alphaL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Arata </a:t>
            </a:r>
            <a:r>
              <a:rPr lang="en-US" sz="1100" dirty="0" err="1">
                <a:effectLst/>
                <a:latin typeface="Calibri" panose="020F0502020204030204" pitchFamily="34" charset="0"/>
                <a:ea typeface="Calibri" panose="020F0502020204030204" pitchFamily="34" charset="0"/>
                <a:cs typeface="Times New Roman" panose="02020603050405020304" pitchFamily="18" charset="0"/>
              </a:rPr>
              <a:t>Isozaki</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mj-lt"/>
              <a:buAutoNum type="alphaLcPeriod"/>
            </a:pPr>
            <a:r>
              <a:rPr lang="en-US" sz="1100" dirty="0" err="1">
                <a:effectLst/>
                <a:latin typeface="Calibri" panose="020F0502020204030204" pitchFamily="34" charset="0"/>
                <a:ea typeface="Calibri" panose="020F0502020204030204" pitchFamily="34" charset="0"/>
                <a:cs typeface="Times New Roman" panose="02020603050405020304" pitchFamily="18" charset="0"/>
              </a:rPr>
              <a:t>Kisho</a:t>
            </a: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r>
              <a:rPr lang="en-US" sz="1100" dirty="0" err="1">
                <a:effectLst/>
                <a:latin typeface="Calibri" panose="020F0502020204030204" pitchFamily="34" charset="0"/>
                <a:ea typeface="Calibri" panose="020F0502020204030204" pitchFamily="34" charset="0"/>
                <a:cs typeface="Times New Roman" panose="02020603050405020304" pitchFamily="18" charset="0"/>
              </a:rPr>
              <a:t>Kurokawa</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181240" indent="-181240">
              <a:buFontTx/>
              <a:buChar char="-"/>
            </a:pPr>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91</a:t>
            </a:fld>
            <a:endParaRPr lang="en-US"/>
          </a:p>
        </p:txBody>
      </p:sp>
    </p:spTree>
    <p:extLst>
      <p:ext uri="{BB962C8B-B14F-4D97-AF65-F5344CB8AC3E}">
        <p14:creationId xmlns:p14="http://schemas.microsoft.com/office/powerpoint/2010/main" val="221017532"/>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mj-lt"/>
              <a:buAutoNum type="arabicPeriod" startAt="83"/>
            </a:pPr>
            <a:r>
              <a:rPr lang="en-US" sz="1100" b="1" dirty="0">
                <a:effectLst/>
                <a:latin typeface="Calibri" panose="020F0502020204030204" pitchFamily="34" charset="0"/>
                <a:ea typeface="Calibri" panose="020F0502020204030204" pitchFamily="34" charset="0"/>
                <a:cs typeface="Times New Roman" panose="02020603050405020304" pitchFamily="18" charset="0"/>
              </a:rPr>
              <a:t>Heavily infrastructural</a:t>
            </a: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r>
              <a:rPr lang="en-US" sz="1100" b="1" dirty="0">
                <a:effectLst/>
                <a:latin typeface="Calibri" panose="020F0502020204030204" pitchFamily="34" charset="0"/>
                <a:ea typeface="Calibri" panose="020F0502020204030204" pitchFamily="34" charset="0"/>
                <a:cs typeface="Times New Roman" panose="02020603050405020304" pitchFamily="18" charset="0"/>
              </a:rPr>
              <a:t>permanent</a:t>
            </a:r>
            <a:r>
              <a:rPr lang="en-US" sz="1100" dirty="0">
                <a:effectLst/>
                <a:latin typeface="Calibri" panose="020F0502020204030204" pitchFamily="34" charset="0"/>
                <a:ea typeface="Calibri" panose="020F0502020204030204" pitchFamily="34" charset="0"/>
                <a:cs typeface="Times New Roman" panose="02020603050405020304" pitchFamily="18" charset="0"/>
              </a:rPr>
              <a:t>)</a:t>
            </a:r>
          </a:p>
          <a:p>
            <a:pPr marL="742950" marR="0" lvl="1" indent="-285750">
              <a:lnSpc>
                <a:spcPct val="107000"/>
              </a:lnSpc>
              <a:spcBef>
                <a:spcPts val="0"/>
              </a:spcBef>
              <a:spcAft>
                <a:spcPts val="0"/>
              </a:spcAft>
              <a:buFont typeface="+mj-lt"/>
              <a:buAutoNum type="alphaLcPeriod"/>
            </a:pPr>
            <a:r>
              <a:rPr lang="en-US" sz="1100" b="1" dirty="0">
                <a:effectLst/>
                <a:latin typeface="Calibri" panose="020F0502020204030204" pitchFamily="34" charset="0"/>
                <a:ea typeface="Calibri" panose="020F0502020204030204" pitchFamily="34" charset="0"/>
                <a:cs typeface="Times New Roman" panose="02020603050405020304" pitchFamily="18" charset="0"/>
              </a:rPr>
              <a:t>Residence (temporary)</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mj-lt"/>
              <a:buAutoNum type="alphaL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Looping highways form vertebrae across the sea</a:t>
            </a:r>
          </a:p>
          <a:p>
            <a:pPr marL="181240" indent="-181240">
              <a:buFontTx/>
              <a:buChar char="-"/>
            </a:pPr>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92</a:t>
            </a:fld>
            <a:endParaRPr lang="en-US"/>
          </a:p>
        </p:txBody>
      </p:sp>
    </p:spTree>
    <p:extLst>
      <p:ext uri="{BB962C8B-B14F-4D97-AF65-F5344CB8AC3E}">
        <p14:creationId xmlns:p14="http://schemas.microsoft.com/office/powerpoint/2010/main" val="228953613"/>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mj-lt"/>
              <a:buAutoNum type="arabicPeriod" startAt="83"/>
            </a:pPr>
            <a:r>
              <a:rPr lang="en-US" sz="1100" dirty="0">
                <a:effectLst/>
                <a:latin typeface="Calibri" panose="020F0502020204030204" pitchFamily="34" charset="0"/>
                <a:ea typeface="Calibri" panose="020F0502020204030204" pitchFamily="34" charset="0"/>
                <a:cs typeface="Times New Roman" panose="02020603050405020304" pitchFamily="18" charset="0"/>
              </a:rPr>
              <a:t>Projection for 5 million residents</a:t>
            </a:r>
          </a:p>
          <a:p>
            <a:pPr marL="742950" marR="0" lvl="1" indent="-285750">
              <a:lnSpc>
                <a:spcPct val="107000"/>
              </a:lnSpc>
              <a:spcBef>
                <a:spcPts val="0"/>
              </a:spcBef>
              <a:spcAft>
                <a:spcPts val="0"/>
              </a:spcAft>
              <a:buFont typeface="+mj-lt"/>
              <a:buAutoNum type="alphaL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Working units along the vertebrae (on roads)</a:t>
            </a:r>
          </a:p>
          <a:p>
            <a:pPr marL="742950" marR="0" lvl="1" indent="-285750">
              <a:lnSpc>
                <a:spcPct val="107000"/>
              </a:lnSpc>
              <a:spcBef>
                <a:spcPts val="0"/>
              </a:spcBef>
              <a:spcAft>
                <a:spcPts val="0"/>
              </a:spcAft>
              <a:buFont typeface="+mj-lt"/>
              <a:buAutoNum type="alphaL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Future-looking, </a:t>
            </a:r>
            <a:r>
              <a:rPr lang="en-US" sz="1100" b="1" dirty="0">
                <a:effectLst/>
                <a:latin typeface="Calibri" panose="020F0502020204030204" pitchFamily="34" charset="0"/>
                <a:ea typeface="Calibri" panose="020F0502020204030204" pitchFamily="34" charset="0"/>
                <a:cs typeface="Times New Roman" panose="02020603050405020304" pitchFamily="18" charset="0"/>
              </a:rPr>
              <a:t>postindustrial</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800"/>
              </a:spcAft>
              <a:buFont typeface="+mj-lt"/>
              <a:buAutoNum type="alphaLcPeriod"/>
            </a:pPr>
            <a:r>
              <a:rPr lang="en-US" sz="1100" b="1" dirty="0">
                <a:effectLst/>
                <a:latin typeface="Calibri" panose="020F0502020204030204" pitchFamily="34" charset="0"/>
                <a:ea typeface="Calibri" panose="020F0502020204030204" pitchFamily="34" charset="0"/>
                <a:cs typeface="Times New Roman" panose="02020603050405020304" pitchFamily="18" charset="0"/>
              </a:rPr>
              <a:t>No manufacturing, just offices, technology, information, communications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181240" indent="-181240">
              <a:buFontTx/>
              <a:buChar char="-"/>
            </a:pPr>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93</a:t>
            </a:fld>
            <a:endParaRPr lang="en-US"/>
          </a:p>
        </p:txBody>
      </p:sp>
    </p:spTree>
    <p:extLst>
      <p:ext uri="{BB962C8B-B14F-4D97-AF65-F5344CB8AC3E}">
        <p14:creationId xmlns:p14="http://schemas.microsoft.com/office/powerpoint/2010/main" val="3959257802"/>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1240" indent="-181240">
              <a:buFontTx/>
              <a:buChar char="-"/>
            </a:pPr>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94</a:t>
            </a:fld>
            <a:endParaRPr lang="en-US"/>
          </a:p>
        </p:txBody>
      </p:sp>
    </p:spTree>
    <p:extLst>
      <p:ext uri="{BB962C8B-B14F-4D97-AF65-F5344CB8AC3E}">
        <p14:creationId xmlns:p14="http://schemas.microsoft.com/office/powerpoint/2010/main" val="2528769441"/>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457200">
              <a:lnSpc>
                <a:spcPct val="107000"/>
              </a:lnSpc>
              <a:spcBef>
                <a:spcPts val="200"/>
              </a:spcBef>
              <a:spcAft>
                <a:spcPts val="0"/>
              </a:spcAft>
            </a:pPr>
            <a:r>
              <a:rPr lang="en-US" sz="1600" b="1" dirty="0" err="1">
                <a:solidFill>
                  <a:srgbClr val="1F4D78"/>
                </a:solidFill>
                <a:effectLst/>
                <a:latin typeface="Calibri Light" panose="020F0302020204030204" pitchFamily="34" charset="0"/>
                <a:ea typeface="Times New Roman" panose="02020603050405020304" pitchFamily="18" charset="0"/>
                <a:cs typeface="Times New Roman" panose="02020603050405020304" pitchFamily="18" charset="0"/>
              </a:rPr>
              <a:t>Fumihiko</a:t>
            </a:r>
            <a:r>
              <a:rPr lang="en-US" sz="1600" b="1" dirty="0">
                <a:solidFill>
                  <a:srgbClr val="1F4D78"/>
                </a:solidFill>
                <a:effectLst/>
                <a:latin typeface="Calibri Light" panose="020F0302020204030204" pitchFamily="34" charset="0"/>
                <a:ea typeface="Times New Roman" panose="02020603050405020304" pitchFamily="18" charset="0"/>
                <a:cs typeface="Times New Roman" panose="02020603050405020304" pitchFamily="18" charset="0"/>
              </a:rPr>
              <a:t> Maki</a:t>
            </a:r>
            <a:endParaRPr lang="en-US" sz="1200" b="1" dirty="0">
              <a:solidFill>
                <a:srgbClr val="1F4D78"/>
              </a:solidFill>
              <a:effectLst/>
              <a:latin typeface="Calibri Light" panose="020F03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Unlike </a:t>
            </a:r>
            <a:r>
              <a:rPr lang="en-US" sz="1100" dirty="0" err="1">
                <a:effectLst/>
                <a:latin typeface="Calibri" panose="020F0502020204030204" pitchFamily="34" charset="0"/>
                <a:ea typeface="Calibri" panose="020F0502020204030204" pitchFamily="34" charset="0"/>
                <a:cs typeface="Times New Roman" panose="02020603050405020304" pitchFamily="18" charset="0"/>
              </a:rPr>
              <a:t>Kurokawa</a:t>
            </a:r>
            <a:r>
              <a:rPr lang="en-US" sz="1100" dirty="0">
                <a:effectLst/>
                <a:latin typeface="Calibri" panose="020F0502020204030204" pitchFamily="34" charset="0"/>
                <a:ea typeface="Calibri" panose="020F0502020204030204" pitchFamily="34" charset="0"/>
                <a:cs typeface="Times New Roman" panose="02020603050405020304" pitchFamily="18" charset="0"/>
              </a:rPr>
              <a:t> or </a:t>
            </a:r>
            <a:r>
              <a:rPr lang="en-US" sz="1100" dirty="0" err="1">
                <a:effectLst/>
                <a:latin typeface="Calibri" panose="020F0502020204030204" pitchFamily="34" charset="0"/>
                <a:ea typeface="Calibri" panose="020F0502020204030204" pitchFamily="34" charset="0"/>
                <a:cs typeface="Times New Roman" panose="02020603050405020304" pitchFamily="18" charset="0"/>
              </a:rPr>
              <a:t>Tange</a:t>
            </a:r>
            <a:r>
              <a:rPr lang="en-US" sz="1100" dirty="0">
                <a:effectLst/>
                <a:latin typeface="Calibri" panose="020F0502020204030204" pitchFamily="34" charset="0"/>
                <a:ea typeface="Calibri" panose="020F0502020204030204" pitchFamily="34" charset="0"/>
                <a:cs typeface="Times New Roman" panose="02020603050405020304" pitchFamily="18" charset="0"/>
              </a:rPr>
              <a:t>, Maki’s work </a:t>
            </a:r>
            <a:r>
              <a:rPr lang="en-US" sz="1100" b="1" dirty="0">
                <a:effectLst/>
                <a:latin typeface="Calibri" panose="020F0502020204030204" pitchFamily="34" charset="0"/>
                <a:ea typeface="Calibri" panose="020F0502020204030204" pitchFamily="34" charset="0"/>
                <a:cs typeface="Times New Roman" panose="02020603050405020304" pitchFamily="18" charset="0"/>
              </a:rPr>
              <a:t>was far more theoretical</a:t>
            </a:r>
            <a:r>
              <a:rPr lang="en-US" sz="1100" dirty="0">
                <a:effectLst/>
                <a:latin typeface="Calibri" panose="020F0502020204030204" pitchFamily="34" charset="0"/>
                <a:ea typeface="Calibri" panose="020F0502020204030204" pitchFamily="34" charset="0"/>
                <a:cs typeface="Times New Roman" panose="02020603050405020304" pitchFamily="18" charset="0"/>
              </a:rPr>
              <a:t> (though he’d build much more later on in his career)</a:t>
            </a:r>
          </a:p>
          <a:p>
            <a:pPr marL="742950" marR="0" lvl="1" indent="-285750">
              <a:lnSpc>
                <a:spcPct val="107000"/>
              </a:lnSpc>
              <a:spcBef>
                <a:spcPts val="0"/>
              </a:spcBef>
              <a:spcAft>
                <a:spcPts val="0"/>
              </a:spcAft>
              <a:buFont typeface="+mj-lt"/>
              <a:buAutoNum type="alphaL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Central contribution to this discussion was the idea of </a:t>
            </a:r>
            <a:r>
              <a:rPr lang="en-US" sz="1100" b="1" dirty="0">
                <a:effectLst/>
                <a:latin typeface="Calibri" panose="020F0502020204030204" pitchFamily="34" charset="0"/>
                <a:ea typeface="Calibri" panose="020F0502020204030204" pitchFamily="34" charset="0"/>
                <a:cs typeface="Times New Roman" panose="02020603050405020304" pitchFamily="18" charset="0"/>
              </a:rPr>
              <a:t>Group Form/Collective Form</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1143000" marR="0" lvl="2" indent="-228600">
              <a:lnSpc>
                <a:spcPct val="107000"/>
              </a:lnSpc>
              <a:spcBef>
                <a:spcPts val="0"/>
              </a:spcBef>
              <a:spcAft>
                <a:spcPts val="0"/>
              </a:spcAft>
              <a:buFont typeface="+mj-lt"/>
              <a:buAutoNum type="romanL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‘Investigations in Collective Form’ (1964)</a:t>
            </a:r>
          </a:p>
          <a:p>
            <a:pPr marL="742950" marR="0" lvl="1" indent="-285750">
              <a:lnSpc>
                <a:spcPct val="107000"/>
              </a:lnSpc>
              <a:spcBef>
                <a:spcPts val="0"/>
              </a:spcBef>
              <a:spcAft>
                <a:spcPts val="0"/>
              </a:spcAft>
              <a:buFont typeface="+mj-lt"/>
              <a:buAutoNum type="alphaL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He came up with this theory as a means to make sense of an increasing heterogeneity of urban planning</a:t>
            </a:r>
          </a:p>
          <a:p>
            <a:pPr marL="742950" marR="0" lvl="1" indent="-285750">
              <a:lnSpc>
                <a:spcPct val="107000"/>
              </a:lnSpc>
              <a:spcBef>
                <a:spcPts val="0"/>
              </a:spcBef>
              <a:spcAft>
                <a:spcPts val="0"/>
              </a:spcAft>
              <a:buFont typeface="+mj-lt"/>
              <a:buAutoNum type="alphaL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Rather than saying ‘this good and that bad’, his approach was to acknowledge the complexity inherent in building and society</a:t>
            </a:r>
          </a:p>
          <a:p>
            <a:pPr marL="742950" marR="0" lvl="1" indent="-285750">
              <a:lnSpc>
                <a:spcPct val="107000"/>
              </a:lnSpc>
              <a:spcBef>
                <a:spcPts val="0"/>
              </a:spcBef>
              <a:spcAft>
                <a:spcPts val="0"/>
              </a:spcAft>
              <a:buFont typeface="+mj-lt"/>
              <a:buAutoNum type="alphaL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And so summarized the predominant types of Collective Form</a:t>
            </a:r>
          </a:p>
          <a:p>
            <a:pPr marL="181240" indent="-181240">
              <a:buFontTx/>
              <a:buChar char="-"/>
            </a:pPr>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95</a:t>
            </a:fld>
            <a:endParaRPr lang="en-US"/>
          </a:p>
        </p:txBody>
      </p:sp>
    </p:spTree>
    <p:extLst>
      <p:ext uri="{BB962C8B-B14F-4D97-AF65-F5344CB8AC3E}">
        <p14:creationId xmlns:p14="http://schemas.microsoft.com/office/powerpoint/2010/main" val="1145580194"/>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mj-lt"/>
              <a:buAutoNum type="arabicPeriod"/>
            </a:pPr>
            <a:r>
              <a:rPr lang="en-US" sz="1100" b="1" dirty="0">
                <a:effectLst/>
                <a:latin typeface="Calibri" panose="020F0502020204030204" pitchFamily="34" charset="0"/>
                <a:ea typeface="Calibri" panose="020F0502020204030204" pitchFamily="34" charset="0"/>
                <a:cs typeface="Times New Roman" panose="02020603050405020304" pitchFamily="18" charset="0"/>
              </a:rPr>
              <a:t>COMPOSITIONAL FORM</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mj-lt"/>
              <a:buAutoNum type="alphaL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Heavily favored by the pervious Modernists</a:t>
            </a:r>
          </a:p>
          <a:p>
            <a:pPr marL="181240" indent="-181240">
              <a:buFontTx/>
              <a:buChar char="-"/>
            </a:pPr>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96</a:t>
            </a:fld>
            <a:endParaRPr lang="en-US"/>
          </a:p>
        </p:txBody>
      </p:sp>
    </p:spTree>
    <p:extLst>
      <p:ext uri="{BB962C8B-B14F-4D97-AF65-F5344CB8AC3E}">
        <p14:creationId xmlns:p14="http://schemas.microsoft.com/office/powerpoint/2010/main" val="2254063696"/>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mj-lt"/>
              <a:buAutoNum type="arabicPeriod"/>
            </a:pPr>
            <a:r>
              <a:rPr lang="en-US" sz="1100" b="1" dirty="0">
                <a:effectLst/>
                <a:latin typeface="Calibri" panose="020F0502020204030204" pitchFamily="34" charset="0"/>
                <a:ea typeface="Calibri" panose="020F0502020204030204" pitchFamily="34" charset="0"/>
                <a:cs typeface="Times New Roman" panose="02020603050405020304" pitchFamily="18" charset="0"/>
              </a:rPr>
              <a:t>COMPOSITIONAL FORM</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1143000" marR="0" lvl="2" indent="-228600">
              <a:lnSpc>
                <a:spcPct val="107000"/>
              </a:lnSpc>
              <a:spcBef>
                <a:spcPts val="0"/>
              </a:spcBef>
              <a:spcAft>
                <a:spcPts val="0"/>
              </a:spcAft>
              <a:buFont typeface="+mj-lt"/>
              <a:buAutoNum type="romanL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Like the design of buildings, but only larger</a:t>
            </a:r>
          </a:p>
          <a:p>
            <a:pPr marL="1143000" marR="0" lvl="2" indent="-228600">
              <a:lnSpc>
                <a:spcPct val="107000"/>
              </a:lnSpc>
              <a:spcBef>
                <a:spcPts val="0"/>
              </a:spcBef>
              <a:spcAft>
                <a:spcPts val="0"/>
              </a:spcAft>
              <a:buFont typeface="+mj-lt"/>
              <a:buAutoNum type="romanL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Think of it like a composition: a little added here, a little added there, to achieve an idea of a ‘total work’</a:t>
            </a:r>
          </a:p>
          <a:p>
            <a:pPr marL="342900" marR="0" lvl="0" indent="-342900">
              <a:lnSpc>
                <a:spcPct val="107000"/>
              </a:lnSpc>
              <a:spcBef>
                <a:spcPts val="0"/>
              </a:spcBef>
              <a:spcAft>
                <a:spcPts val="0"/>
              </a:spcAft>
              <a:buFont typeface="+mj-lt"/>
              <a:buAutoNum type="arabi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Static, because forming </a:t>
            </a:r>
            <a:r>
              <a:rPr lang="en-US" sz="1100" b="1" dirty="0">
                <a:effectLst/>
                <a:latin typeface="Calibri" panose="020F0502020204030204" pitchFamily="34" charset="0"/>
                <a:ea typeface="Calibri" panose="020F0502020204030204" pitchFamily="34" charset="0"/>
                <a:cs typeface="Times New Roman" panose="02020603050405020304" pitchFamily="18" charset="0"/>
              </a:rPr>
              <a:t>a composition traditionally means arriving at a ‘perfect’ end state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800"/>
              </a:spcAft>
              <a:buFont typeface="+mj-lt"/>
              <a:buAutoNum type="alphaL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Discreet units are compositionally assembled together to feed off of each other</a:t>
            </a:r>
          </a:p>
          <a:p>
            <a:pPr marL="181240" indent="-181240">
              <a:buFontTx/>
              <a:buChar char="-"/>
            </a:pPr>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97</a:t>
            </a:fld>
            <a:endParaRPr lang="en-US"/>
          </a:p>
        </p:txBody>
      </p:sp>
    </p:spTree>
    <p:extLst>
      <p:ext uri="{BB962C8B-B14F-4D97-AF65-F5344CB8AC3E}">
        <p14:creationId xmlns:p14="http://schemas.microsoft.com/office/powerpoint/2010/main" val="1574713636"/>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mj-lt"/>
              <a:buAutoNum type="arabicPeriod"/>
            </a:pPr>
            <a:r>
              <a:rPr lang="en-US" sz="1100" b="1" dirty="0">
                <a:effectLst/>
                <a:latin typeface="Calibri" panose="020F0502020204030204" pitchFamily="34" charset="0"/>
                <a:ea typeface="Calibri" panose="020F0502020204030204" pitchFamily="34" charset="0"/>
                <a:cs typeface="Times New Roman" panose="02020603050405020304" pitchFamily="18" charset="0"/>
              </a:rPr>
              <a:t>MEGASTRUCTURE/MEGAFORM</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mj-lt"/>
              <a:buAutoNum type="alphaL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Heavily favored by Brutalists</a:t>
            </a:r>
          </a:p>
          <a:p>
            <a:pPr marL="181240" indent="-181240">
              <a:buFontTx/>
              <a:buChar char="-"/>
            </a:pPr>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98</a:t>
            </a:fld>
            <a:endParaRPr lang="en-US"/>
          </a:p>
        </p:txBody>
      </p:sp>
    </p:spTree>
    <p:extLst>
      <p:ext uri="{BB962C8B-B14F-4D97-AF65-F5344CB8AC3E}">
        <p14:creationId xmlns:p14="http://schemas.microsoft.com/office/powerpoint/2010/main" val="1417341756"/>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mj-lt"/>
              <a:buAutoNum type="arabicPeriod"/>
            </a:pPr>
            <a:r>
              <a:rPr lang="en-US" sz="1100" b="1" dirty="0">
                <a:effectLst/>
                <a:latin typeface="Calibri" panose="020F0502020204030204" pitchFamily="34" charset="0"/>
                <a:ea typeface="Calibri" panose="020F0502020204030204" pitchFamily="34" charset="0"/>
                <a:cs typeface="Times New Roman" panose="02020603050405020304" pitchFamily="18" charset="0"/>
              </a:rPr>
              <a:t>MEGAFORM / MEGASTRUCTURE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mj-lt"/>
              <a:buAutoNum type="alphaL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Often heavily infrastructural</a:t>
            </a:r>
          </a:p>
          <a:p>
            <a:pPr marL="742950" marR="0" lvl="1" indent="-285750">
              <a:lnSpc>
                <a:spcPct val="107000"/>
              </a:lnSpc>
              <a:spcBef>
                <a:spcPts val="0"/>
              </a:spcBef>
              <a:spcAft>
                <a:spcPts val="0"/>
              </a:spcAft>
              <a:buFont typeface="+mj-lt"/>
              <a:buAutoNum type="alphaL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The building becomes so large, it becomes unclear as to if it should be considered a building or a development</a:t>
            </a:r>
          </a:p>
          <a:p>
            <a:pPr marL="342900" marR="0" lvl="0" indent="-342900">
              <a:lnSpc>
                <a:spcPct val="107000"/>
              </a:lnSpc>
              <a:spcBef>
                <a:spcPts val="0"/>
              </a:spcBef>
              <a:spcAft>
                <a:spcPts val="0"/>
              </a:spcAft>
              <a:buFont typeface="+mj-lt"/>
              <a:buAutoNum type="arabi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Although the basic blueprint is often static, it is fundamentally susceptible to adaptation</a:t>
            </a:r>
          </a:p>
          <a:p>
            <a:pPr marL="742950" marR="0" lvl="1" indent="-285750">
              <a:lnSpc>
                <a:spcPct val="107000"/>
              </a:lnSpc>
              <a:spcBef>
                <a:spcPts val="0"/>
              </a:spcBef>
              <a:spcAft>
                <a:spcPts val="800"/>
              </a:spcAft>
              <a:buFont typeface="+mj-lt"/>
              <a:buAutoNum type="alphaL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So the </a:t>
            </a:r>
            <a:r>
              <a:rPr lang="en-US" sz="1100" b="1" dirty="0">
                <a:effectLst/>
                <a:latin typeface="Calibri" panose="020F0502020204030204" pitchFamily="34" charset="0"/>
                <a:ea typeface="Calibri" panose="020F0502020204030204" pitchFamily="34" charset="0"/>
                <a:cs typeface="Times New Roman" panose="02020603050405020304" pitchFamily="18" charset="0"/>
              </a:rPr>
              <a:t>masterplan is indicative rather than finalized (contrary to Compositional Form)</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181240" indent="-181240">
              <a:buFontTx/>
              <a:buChar char="-"/>
            </a:pPr>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99</a:t>
            </a:fld>
            <a:endParaRPr lang="en-US"/>
          </a:p>
        </p:txBody>
      </p:sp>
    </p:spTree>
    <p:extLst>
      <p:ext uri="{BB962C8B-B14F-4D97-AF65-F5344CB8AC3E}">
        <p14:creationId xmlns:p14="http://schemas.microsoft.com/office/powerpoint/2010/main" val="3459653592"/>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mj-lt"/>
              <a:buAutoNum type="arabicPeriod"/>
            </a:pPr>
            <a:r>
              <a:rPr lang="en-US" sz="1100" b="1" dirty="0">
                <a:effectLst/>
                <a:latin typeface="Calibri" panose="020F0502020204030204" pitchFamily="34" charset="0"/>
                <a:ea typeface="Calibri" panose="020F0502020204030204" pitchFamily="34" charset="0"/>
                <a:cs typeface="Times New Roman" panose="02020603050405020304" pitchFamily="18" charset="0"/>
              </a:rPr>
              <a:t>GROUP FORM/COLLECTIVE FORM</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800"/>
              </a:spcAft>
              <a:buFont typeface="+mj-lt"/>
              <a:buAutoNum type="alphaL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Heavily favored by Team X and Metabolists</a:t>
            </a:r>
          </a:p>
          <a:p>
            <a:pPr marL="181240" indent="-181240">
              <a:buFontTx/>
              <a:buChar char="-"/>
            </a:pPr>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100</a:t>
            </a:fld>
            <a:endParaRPr lang="en-US"/>
          </a:p>
        </p:txBody>
      </p:sp>
    </p:spTree>
    <p:extLst>
      <p:ext uri="{BB962C8B-B14F-4D97-AF65-F5344CB8AC3E}">
        <p14:creationId xmlns:p14="http://schemas.microsoft.com/office/powerpoint/2010/main" val="18047994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8CDAC0-BEBB-4A1A-9A94-DDAFDB3C8FB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9131117-AAFC-41FA-A706-0126BFF7709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BA0A339-C323-4C7B-AEC7-690F70EBC2F1}"/>
              </a:ext>
            </a:extLst>
          </p:cNvPr>
          <p:cNvSpPr>
            <a:spLocks noGrp="1"/>
          </p:cNvSpPr>
          <p:nvPr>
            <p:ph type="dt" sz="half" idx="10"/>
          </p:nvPr>
        </p:nvSpPr>
        <p:spPr/>
        <p:txBody>
          <a:bodyPr/>
          <a:lstStyle/>
          <a:p>
            <a:fld id="{28EF3CEB-FA14-477C-B987-A381B90B9222}" type="datetimeFigureOut">
              <a:rPr lang="en-US" smtClean="0"/>
              <a:t>Thursday/9/10/2020</a:t>
            </a:fld>
            <a:endParaRPr lang="en-US"/>
          </a:p>
        </p:txBody>
      </p:sp>
      <p:sp>
        <p:nvSpPr>
          <p:cNvPr id="5" name="Footer Placeholder 4">
            <a:extLst>
              <a:ext uri="{FF2B5EF4-FFF2-40B4-BE49-F238E27FC236}">
                <a16:creationId xmlns:a16="http://schemas.microsoft.com/office/drawing/2014/main" id="{DBFCA8D9-EC64-44B0-98E6-6BA5F275179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CE460E-4B02-4CAB-8100-8943AB138FEF}"/>
              </a:ext>
            </a:extLst>
          </p:cNvPr>
          <p:cNvSpPr>
            <a:spLocks noGrp="1"/>
          </p:cNvSpPr>
          <p:nvPr>
            <p:ph type="sldNum" sz="quarter" idx="12"/>
          </p:nvPr>
        </p:nvSpPr>
        <p:spPr/>
        <p:txBody>
          <a:bodyPr/>
          <a:lstStyle/>
          <a:p>
            <a:fld id="{B1FBAFC4-4A05-4DF6-B1FD-8F36CC434EF5}" type="slidenum">
              <a:rPr lang="en-US" smtClean="0"/>
              <a:t>‹#›</a:t>
            </a:fld>
            <a:endParaRPr lang="en-US"/>
          </a:p>
        </p:txBody>
      </p:sp>
    </p:spTree>
    <p:extLst>
      <p:ext uri="{BB962C8B-B14F-4D97-AF65-F5344CB8AC3E}">
        <p14:creationId xmlns:p14="http://schemas.microsoft.com/office/powerpoint/2010/main" val="4553476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FF57E2-2723-45A0-B751-C9BA0845EAF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9F9AC8D-F3A1-47DC-8581-C98E2DAA041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67A098-54E1-4331-9A8E-EC2739360CE5}"/>
              </a:ext>
            </a:extLst>
          </p:cNvPr>
          <p:cNvSpPr>
            <a:spLocks noGrp="1"/>
          </p:cNvSpPr>
          <p:nvPr>
            <p:ph type="dt" sz="half" idx="10"/>
          </p:nvPr>
        </p:nvSpPr>
        <p:spPr/>
        <p:txBody>
          <a:bodyPr/>
          <a:lstStyle/>
          <a:p>
            <a:fld id="{28EF3CEB-FA14-477C-B987-A381B90B9222}" type="datetimeFigureOut">
              <a:rPr lang="en-US" smtClean="0"/>
              <a:t>Thursday/9/10/2020</a:t>
            </a:fld>
            <a:endParaRPr lang="en-US"/>
          </a:p>
        </p:txBody>
      </p:sp>
      <p:sp>
        <p:nvSpPr>
          <p:cNvPr id="5" name="Footer Placeholder 4">
            <a:extLst>
              <a:ext uri="{FF2B5EF4-FFF2-40B4-BE49-F238E27FC236}">
                <a16:creationId xmlns:a16="http://schemas.microsoft.com/office/drawing/2014/main" id="{6C2F800C-472F-436A-80E2-E1F5C7C183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151868-686C-4760-BB4F-70F157E8E349}"/>
              </a:ext>
            </a:extLst>
          </p:cNvPr>
          <p:cNvSpPr>
            <a:spLocks noGrp="1"/>
          </p:cNvSpPr>
          <p:nvPr>
            <p:ph type="sldNum" sz="quarter" idx="12"/>
          </p:nvPr>
        </p:nvSpPr>
        <p:spPr/>
        <p:txBody>
          <a:bodyPr/>
          <a:lstStyle/>
          <a:p>
            <a:fld id="{B1FBAFC4-4A05-4DF6-B1FD-8F36CC434EF5}" type="slidenum">
              <a:rPr lang="en-US" smtClean="0"/>
              <a:t>‹#›</a:t>
            </a:fld>
            <a:endParaRPr lang="en-US"/>
          </a:p>
        </p:txBody>
      </p:sp>
    </p:spTree>
    <p:extLst>
      <p:ext uri="{BB962C8B-B14F-4D97-AF65-F5344CB8AC3E}">
        <p14:creationId xmlns:p14="http://schemas.microsoft.com/office/powerpoint/2010/main" val="28568980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44C0C01-74D9-42DB-BC1D-A4854E1E483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B9541E8-ABC1-4C51-B660-6EF0ED323C6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F953B24-3EDD-47F1-88D6-0C9FBD22D207}"/>
              </a:ext>
            </a:extLst>
          </p:cNvPr>
          <p:cNvSpPr>
            <a:spLocks noGrp="1"/>
          </p:cNvSpPr>
          <p:nvPr>
            <p:ph type="dt" sz="half" idx="10"/>
          </p:nvPr>
        </p:nvSpPr>
        <p:spPr/>
        <p:txBody>
          <a:bodyPr/>
          <a:lstStyle/>
          <a:p>
            <a:fld id="{28EF3CEB-FA14-477C-B987-A381B90B9222}" type="datetimeFigureOut">
              <a:rPr lang="en-US" smtClean="0"/>
              <a:t>Thursday/9/10/2020</a:t>
            </a:fld>
            <a:endParaRPr lang="en-US"/>
          </a:p>
        </p:txBody>
      </p:sp>
      <p:sp>
        <p:nvSpPr>
          <p:cNvPr id="5" name="Footer Placeholder 4">
            <a:extLst>
              <a:ext uri="{FF2B5EF4-FFF2-40B4-BE49-F238E27FC236}">
                <a16:creationId xmlns:a16="http://schemas.microsoft.com/office/drawing/2014/main" id="{605CFBE4-595A-4400-BE22-74258E461A3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F1AC950-0DB2-491B-AAAD-585C9B8EBA44}"/>
              </a:ext>
            </a:extLst>
          </p:cNvPr>
          <p:cNvSpPr>
            <a:spLocks noGrp="1"/>
          </p:cNvSpPr>
          <p:nvPr>
            <p:ph type="sldNum" sz="quarter" idx="12"/>
          </p:nvPr>
        </p:nvSpPr>
        <p:spPr/>
        <p:txBody>
          <a:bodyPr/>
          <a:lstStyle/>
          <a:p>
            <a:fld id="{B1FBAFC4-4A05-4DF6-B1FD-8F36CC434EF5}" type="slidenum">
              <a:rPr lang="en-US" smtClean="0"/>
              <a:t>‹#›</a:t>
            </a:fld>
            <a:endParaRPr lang="en-US"/>
          </a:p>
        </p:txBody>
      </p:sp>
    </p:spTree>
    <p:extLst>
      <p:ext uri="{BB962C8B-B14F-4D97-AF65-F5344CB8AC3E}">
        <p14:creationId xmlns:p14="http://schemas.microsoft.com/office/powerpoint/2010/main" val="9966027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FBDF9-F684-4038-B529-76D4D2C370D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D1D60DA-E98D-4841-A6DE-4B6AE486173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EB0A0D5-BE7D-4597-A755-18697A09BE59}"/>
              </a:ext>
            </a:extLst>
          </p:cNvPr>
          <p:cNvSpPr>
            <a:spLocks noGrp="1"/>
          </p:cNvSpPr>
          <p:nvPr>
            <p:ph type="dt" sz="half" idx="10"/>
          </p:nvPr>
        </p:nvSpPr>
        <p:spPr/>
        <p:txBody>
          <a:bodyPr/>
          <a:lstStyle/>
          <a:p>
            <a:fld id="{28EF3CEB-FA14-477C-B987-A381B90B9222}" type="datetimeFigureOut">
              <a:rPr lang="en-US" smtClean="0"/>
              <a:t>Thursday/9/10/2020</a:t>
            </a:fld>
            <a:endParaRPr lang="en-US"/>
          </a:p>
        </p:txBody>
      </p:sp>
      <p:sp>
        <p:nvSpPr>
          <p:cNvPr id="5" name="Footer Placeholder 4">
            <a:extLst>
              <a:ext uri="{FF2B5EF4-FFF2-40B4-BE49-F238E27FC236}">
                <a16:creationId xmlns:a16="http://schemas.microsoft.com/office/drawing/2014/main" id="{EFAC932C-C317-4C4F-A82F-692D39AD795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EBB1E97-F1DE-4665-845D-82D6987E772F}"/>
              </a:ext>
            </a:extLst>
          </p:cNvPr>
          <p:cNvSpPr>
            <a:spLocks noGrp="1"/>
          </p:cNvSpPr>
          <p:nvPr>
            <p:ph type="sldNum" sz="quarter" idx="12"/>
          </p:nvPr>
        </p:nvSpPr>
        <p:spPr/>
        <p:txBody>
          <a:bodyPr/>
          <a:lstStyle/>
          <a:p>
            <a:fld id="{B1FBAFC4-4A05-4DF6-B1FD-8F36CC434EF5}" type="slidenum">
              <a:rPr lang="en-US" smtClean="0"/>
              <a:t>‹#›</a:t>
            </a:fld>
            <a:endParaRPr lang="en-US"/>
          </a:p>
        </p:txBody>
      </p:sp>
    </p:spTree>
    <p:extLst>
      <p:ext uri="{BB962C8B-B14F-4D97-AF65-F5344CB8AC3E}">
        <p14:creationId xmlns:p14="http://schemas.microsoft.com/office/powerpoint/2010/main" val="24049338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F0A0A4-DCC5-4045-A4FE-7BDA9EB05FC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6A0A687-40B3-4A09-A8C3-5EBAFD8DD98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24AFC34-0480-465D-B044-E75519AF9DB1}"/>
              </a:ext>
            </a:extLst>
          </p:cNvPr>
          <p:cNvSpPr>
            <a:spLocks noGrp="1"/>
          </p:cNvSpPr>
          <p:nvPr>
            <p:ph type="dt" sz="half" idx="10"/>
          </p:nvPr>
        </p:nvSpPr>
        <p:spPr/>
        <p:txBody>
          <a:bodyPr/>
          <a:lstStyle/>
          <a:p>
            <a:fld id="{28EF3CEB-FA14-477C-B987-A381B90B9222}" type="datetimeFigureOut">
              <a:rPr lang="en-US" smtClean="0"/>
              <a:t>Thursday/9/10/2020</a:t>
            </a:fld>
            <a:endParaRPr lang="en-US"/>
          </a:p>
        </p:txBody>
      </p:sp>
      <p:sp>
        <p:nvSpPr>
          <p:cNvPr id="5" name="Footer Placeholder 4">
            <a:extLst>
              <a:ext uri="{FF2B5EF4-FFF2-40B4-BE49-F238E27FC236}">
                <a16:creationId xmlns:a16="http://schemas.microsoft.com/office/drawing/2014/main" id="{059780B7-54D2-487B-A2F9-4AD51BAD22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A14AC1A-FE16-4C40-A7F3-9BBBFE217931}"/>
              </a:ext>
            </a:extLst>
          </p:cNvPr>
          <p:cNvSpPr>
            <a:spLocks noGrp="1"/>
          </p:cNvSpPr>
          <p:nvPr>
            <p:ph type="sldNum" sz="quarter" idx="12"/>
          </p:nvPr>
        </p:nvSpPr>
        <p:spPr/>
        <p:txBody>
          <a:bodyPr/>
          <a:lstStyle/>
          <a:p>
            <a:fld id="{B1FBAFC4-4A05-4DF6-B1FD-8F36CC434EF5}" type="slidenum">
              <a:rPr lang="en-US" smtClean="0"/>
              <a:t>‹#›</a:t>
            </a:fld>
            <a:endParaRPr lang="en-US"/>
          </a:p>
        </p:txBody>
      </p:sp>
    </p:spTree>
    <p:extLst>
      <p:ext uri="{BB962C8B-B14F-4D97-AF65-F5344CB8AC3E}">
        <p14:creationId xmlns:p14="http://schemas.microsoft.com/office/powerpoint/2010/main" val="35674959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DC5488-56AE-4A71-95EE-4D3E7E32A17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C6BE11A-1664-450D-9CE9-6DB24FDDDE6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15C8AAA-5E5E-41A9-8613-7311D4868AC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BC918B0-5A81-4D54-AF2A-9510E4634697}"/>
              </a:ext>
            </a:extLst>
          </p:cNvPr>
          <p:cNvSpPr>
            <a:spLocks noGrp="1"/>
          </p:cNvSpPr>
          <p:nvPr>
            <p:ph type="dt" sz="half" idx="10"/>
          </p:nvPr>
        </p:nvSpPr>
        <p:spPr/>
        <p:txBody>
          <a:bodyPr/>
          <a:lstStyle/>
          <a:p>
            <a:fld id="{28EF3CEB-FA14-477C-B987-A381B90B9222}" type="datetimeFigureOut">
              <a:rPr lang="en-US" smtClean="0"/>
              <a:t>Thursday/9/10/2020</a:t>
            </a:fld>
            <a:endParaRPr lang="en-US"/>
          </a:p>
        </p:txBody>
      </p:sp>
      <p:sp>
        <p:nvSpPr>
          <p:cNvPr id="6" name="Footer Placeholder 5">
            <a:extLst>
              <a:ext uri="{FF2B5EF4-FFF2-40B4-BE49-F238E27FC236}">
                <a16:creationId xmlns:a16="http://schemas.microsoft.com/office/drawing/2014/main" id="{37B80F7E-C089-4377-A363-A9051EB40F0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A34E099-3A51-469C-8A09-F9A65C2AAA4E}"/>
              </a:ext>
            </a:extLst>
          </p:cNvPr>
          <p:cNvSpPr>
            <a:spLocks noGrp="1"/>
          </p:cNvSpPr>
          <p:nvPr>
            <p:ph type="sldNum" sz="quarter" idx="12"/>
          </p:nvPr>
        </p:nvSpPr>
        <p:spPr/>
        <p:txBody>
          <a:bodyPr/>
          <a:lstStyle/>
          <a:p>
            <a:fld id="{B1FBAFC4-4A05-4DF6-B1FD-8F36CC434EF5}" type="slidenum">
              <a:rPr lang="en-US" smtClean="0"/>
              <a:t>‹#›</a:t>
            </a:fld>
            <a:endParaRPr lang="en-US"/>
          </a:p>
        </p:txBody>
      </p:sp>
    </p:spTree>
    <p:extLst>
      <p:ext uri="{BB962C8B-B14F-4D97-AF65-F5344CB8AC3E}">
        <p14:creationId xmlns:p14="http://schemas.microsoft.com/office/powerpoint/2010/main" val="13685533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693613-AA06-4D12-9D9E-6FE2C30271B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DF8DAFA-32DB-46F2-B584-3B68780C407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D0EA5D0-46E3-4BF5-99E5-CC52A505510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E6C2E00-4C29-4C83-9B1C-1CDF0A1756F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37E0BFD-0650-4D28-9687-0069D590AA3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E256637-5663-432A-B618-53CB42AE5AAE}"/>
              </a:ext>
            </a:extLst>
          </p:cNvPr>
          <p:cNvSpPr>
            <a:spLocks noGrp="1"/>
          </p:cNvSpPr>
          <p:nvPr>
            <p:ph type="dt" sz="half" idx="10"/>
          </p:nvPr>
        </p:nvSpPr>
        <p:spPr/>
        <p:txBody>
          <a:bodyPr/>
          <a:lstStyle/>
          <a:p>
            <a:fld id="{28EF3CEB-FA14-477C-B987-A381B90B9222}" type="datetimeFigureOut">
              <a:rPr lang="en-US" smtClean="0"/>
              <a:t>Thursday/9/10/2020</a:t>
            </a:fld>
            <a:endParaRPr lang="en-US"/>
          </a:p>
        </p:txBody>
      </p:sp>
      <p:sp>
        <p:nvSpPr>
          <p:cNvPr id="8" name="Footer Placeholder 7">
            <a:extLst>
              <a:ext uri="{FF2B5EF4-FFF2-40B4-BE49-F238E27FC236}">
                <a16:creationId xmlns:a16="http://schemas.microsoft.com/office/drawing/2014/main" id="{8EB8DD51-1E9C-459D-A1FD-2A51ADE83A3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3B98957-73A0-49BA-B478-F1E97B599029}"/>
              </a:ext>
            </a:extLst>
          </p:cNvPr>
          <p:cNvSpPr>
            <a:spLocks noGrp="1"/>
          </p:cNvSpPr>
          <p:nvPr>
            <p:ph type="sldNum" sz="quarter" idx="12"/>
          </p:nvPr>
        </p:nvSpPr>
        <p:spPr/>
        <p:txBody>
          <a:bodyPr/>
          <a:lstStyle/>
          <a:p>
            <a:fld id="{B1FBAFC4-4A05-4DF6-B1FD-8F36CC434EF5}" type="slidenum">
              <a:rPr lang="en-US" smtClean="0"/>
              <a:t>‹#›</a:t>
            </a:fld>
            <a:endParaRPr lang="en-US"/>
          </a:p>
        </p:txBody>
      </p:sp>
    </p:spTree>
    <p:extLst>
      <p:ext uri="{BB962C8B-B14F-4D97-AF65-F5344CB8AC3E}">
        <p14:creationId xmlns:p14="http://schemas.microsoft.com/office/powerpoint/2010/main" val="16786987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8671CA-F543-42AC-A398-1F3ADBF0CBF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9BE33C5-B9E7-4444-AD34-0A514145AFA0}"/>
              </a:ext>
            </a:extLst>
          </p:cNvPr>
          <p:cNvSpPr>
            <a:spLocks noGrp="1"/>
          </p:cNvSpPr>
          <p:nvPr>
            <p:ph type="dt" sz="half" idx="10"/>
          </p:nvPr>
        </p:nvSpPr>
        <p:spPr/>
        <p:txBody>
          <a:bodyPr/>
          <a:lstStyle/>
          <a:p>
            <a:fld id="{28EF3CEB-FA14-477C-B987-A381B90B9222}" type="datetimeFigureOut">
              <a:rPr lang="en-US" smtClean="0"/>
              <a:t>Thursday/9/10/2020</a:t>
            </a:fld>
            <a:endParaRPr lang="en-US"/>
          </a:p>
        </p:txBody>
      </p:sp>
      <p:sp>
        <p:nvSpPr>
          <p:cNvPr id="4" name="Footer Placeholder 3">
            <a:extLst>
              <a:ext uri="{FF2B5EF4-FFF2-40B4-BE49-F238E27FC236}">
                <a16:creationId xmlns:a16="http://schemas.microsoft.com/office/drawing/2014/main" id="{6A34916C-2D69-47D3-8CD6-4CF3E257A78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3D2322D-1120-4878-8878-65E175EBD1C2}"/>
              </a:ext>
            </a:extLst>
          </p:cNvPr>
          <p:cNvSpPr>
            <a:spLocks noGrp="1"/>
          </p:cNvSpPr>
          <p:nvPr>
            <p:ph type="sldNum" sz="quarter" idx="12"/>
          </p:nvPr>
        </p:nvSpPr>
        <p:spPr/>
        <p:txBody>
          <a:bodyPr/>
          <a:lstStyle/>
          <a:p>
            <a:fld id="{B1FBAFC4-4A05-4DF6-B1FD-8F36CC434EF5}" type="slidenum">
              <a:rPr lang="en-US" smtClean="0"/>
              <a:t>‹#›</a:t>
            </a:fld>
            <a:endParaRPr lang="en-US"/>
          </a:p>
        </p:txBody>
      </p:sp>
    </p:spTree>
    <p:extLst>
      <p:ext uri="{BB962C8B-B14F-4D97-AF65-F5344CB8AC3E}">
        <p14:creationId xmlns:p14="http://schemas.microsoft.com/office/powerpoint/2010/main" val="16779193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8F69A43-962A-4BC8-91F9-CCFAEB13B89D}"/>
              </a:ext>
            </a:extLst>
          </p:cNvPr>
          <p:cNvSpPr>
            <a:spLocks noGrp="1"/>
          </p:cNvSpPr>
          <p:nvPr>
            <p:ph type="dt" sz="half" idx="10"/>
          </p:nvPr>
        </p:nvSpPr>
        <p:spPr/>
        <p:txBody>
          <a:bodyPr/>
          <a:lstStyle/>
          <a:p>
            <a:fld id="{28EF3CEB-FA14-477C-B987-A381B90B9222}" type="datetimeFigureOut">
              <a:rPr lang="en-US" smtClean="0"/>
              <a:t>Thursday/9/10/2020</a:t>
            </a:fld>
            <a:endParaRPr lang="en-US"/>
          </a:p>
        </p:txBody>
      </p:sp>
      <p:sp>
        <p:nvSpPr>
          <p:cNvPr id="3" name="Footer Placeholder 2">
            <a:extLst>
              <a:ext uri="{FF2B5EF4-FFF2-40B4-BE49-F238E27FC236}">
                <a16:creationId xmlns:a16="http://schemas.microsoft.com/office/drawing/2014/main" id="{0A3C1A8C-4418-493C-B60B-F33C7EA725B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D86D1B1-417C-43E0-8B73-AC06FC6EC579}"/>
              </a:ext>
            </a:extLst>
          </p:cNvPr>
          <p:cNvSpPr>
            <a:spLocks noGrp="1"/>
          </p:cNvSpPr>
          <p:nvPr>
            <p:ph type="sldNum" sz="quarter" idx="12"/>
          </p:nvPr>
        </p:nvSpPr>
        <p:spPr/>
        <p:txBody>
          <a:bodyPr/>
          <a:lstStyle/>
          <a:p>
            <a:fld id="{B1FBAFC4-4A05-4DF6-B1FD-8F36CC434EF5}" type="slidenum">
              <a:rPr lang="en-US" smtClean="0"/>
              <a:t>‹#›</a:t>
            </a:fld>
            <a:endParaRPr lang="en-US"/>
          </a:p>
        </p:txBody>
      </p:sp>
    </p:spTree>
    <p:extLst>
      <p:ext uri="{BB962C8B-B14F-4D97-AF65-F5344CB8AC3E}">
        <p14:creationId xmlns:p14="http://schemas.microsoft.com/office/powerpoint/2010/main" val="13512862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663358-2783-4A67-AAE3-2CE77AEEE0B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DDDB4CB-535D-4611-8436-1CC247BCD39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AE90BF2-32FF-41AF-B8AC-FE92D3EA5F4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EB49AD4-C29F-4A7F-959D-FA36A242A63A}"/>
              </a:ext>
            </a:extLst>
          </p:cNvPr>
          <p:cNvSpPr>
            <a:spLocks noGrp="1"/>
          </p:cNvSpPr>
          <p:nvPr>
            <p:ph type="dt" sz="half" idx="10"/>
          </p:nvPr>
        </p:nvSpPr>
        <p:spPr/>
        <p:txBody>
          <a:bodyPr/>
          <a:lstStyle/>
          <a:p>
            <a:fld id="{28EF3CEB-FA14-477C-B987-A381B90B9222}" type="datetimeFigureOut">
              <a:rPr lang="en-US" smtClean="0"/>
              <a:t>Thursday/9/10/2020</a:t>
            </a:fld>
            <a:endParaRPr lang="en-US"/>
          </a:p>
        </p:txBody>
      </p:sp>
      <p:sp>
        <p:nvSpPr>
          <p:cNvPr id="6" name="Footer Placeholder 5">
            <a:extLst>
              <a:ext uri="{FF2B5EF4-FFF2-40B4-BE49-F238E27FC236}">
                <a16:creationId xmlns:a16="http://schemas.microsoft.com/office/drawing/2014/main" id="{9E8DC224-0386-4994-82B4-7643952DEFA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CF693A6-058B-4FFB-91AF-229CFCA5C0EE}"/>
              </a:ext>
            </a:extLst>
          </p:cNvPr>
          <p:cNvSpPr>
            <a:spLocks noGrp="1"/>
          </p:cNvSpPr>
          <p:nvPr>
            <p:ph type="sldNum" sz="quarter" idx="12"/>
          </p:nvPr>
        </p:nvSpPr>
        <p:spPr/>
        <p:txBody>
          <a:bodyPr/>
          <a:lstStyle/>
          <a:p>
            <a:fld id="{B1FBAFC4-4A05-4DF6-B1FD-8F36CC434EF5}" type="slidenum">
              <a:rPr lang="en-US" smtClean="0"/>
              <a:t>‹#›</a:t>
            </a:fld>
            <a:endParaRPr lang="en-US"/>
          </a:p>
        </p:txBody>
      </p:sp>
    </p:spTree>
    <p:extLst>
      <p:ext uri="{BB962C8B-B14F-4D97-AF65-F5344CB8AC3E}">
        <p14:creationId xmlns:p14="http://schemas.microsoft.com/office/powerpoint/2010/main" val="22644684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378505-4DE0-43AE-AAF4-673EE860189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1F88472-7420-44A8-A051-7C9FD456B98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D8D58CF-3BD6-40D2-B63D-434A30D667E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0CFAD5D-B062-4AEA-9624-1B70E397A374}"/>
              </a:ext>
            </a:extLst>
          </p:cNvPr>
          <p:cNvSpPr>
            <a:spLocks noGrp="1"/>
          </p:cNvSpPr>
          <p:nvPr>
            <p:ph type="dt" sz="half" idx="10"/>
          </p:nvPr>
        </p:nvSpPr>
        <p:spPr/>
        <p:txBody>
          <a:bodyPr/>
          <a:lstStyle/>
          <a:p>
            <a:fld id="{28EF3CEB-FA14-477C-B987-A381B90B9222}" type="datetimeFigureOut">
              <a:rPr lang="en-US" smtClean="0"/>
              <a:t>Thursday/9/10/2020</a:t>
            </a:fld>
            <a:endParaRPr lang="en-US"/>
          </a:p>
        </p:txBody>
      </p:sp>
      <p:sp>
        <p:nvSpPr>
          <p:cNvPr id="6" name="Footer Placeholder 5">
            <a:extLst>
              <a:ext uri="{FF2B5EF4-FFF2-40B4-BE49-F238E27FC236}">
                <a16:creationId xmlns:a16="http://schemas.microsoft.com/office/drawing/2014/main" id="{CEA4A505-76E0-49F6-8C35-46583469908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7F5DB6D-A91B-452A-880D-3733356AECE9}"/>
              </a:ext>
            </a:extLst>
          </p:cNvPr>
          <p:cNvSpPr>
            <a:spLocks noGrp="1"/>
          </p:cNvSpPr>
          <p:nvPr>
            <p:ph type="sldNum" sz="quarter" idx="12"/>
          </p:nvPr>
        </p:nvSpPr>
        <p:spPr/>
        <p:txBody>
          <a:bodyPr/>
          <a:lstStyle/>
          <a:p>
            <a:fld id="{B1FBAFC4-4A05-4DF6-B1FD-8F36CC434EF5}" type="slidenum">
              <a:rPr lang="en-US" smtClean="0"/>
              <a:t>‹#›</a:t>
            </a:fld>
            <a:endParaRPr lang="en-US"/>
          </a:p>
        </p:txBody>
      </p:sp>
    </p:spTree>
    <p:extLst>
      <p:ext uri="{BB962C8B-B14F-4D97-AF65-F5344CB8AC3E}">
        <p14:creationId xmlns:p14="http://schemas.microsoft.com/office/powerpoint/2010/main" val="18555389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4D904C3-DB8F-45F2-BDAC-03D07977988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B153CB5-85A6-40A9-99E7-F66E29F9757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D7539C-2952-4FBC-ABC7-E94AB1813CC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8EF3CEB-FA14-477C-B987-A381B90B9222}" type="datetimeFigureOut">
              <a:rPr lang="en-US" smtClean="0"/>
              <a:t>Thursday/9/10/2020</a:t>
            </a:fld>
            <a:endParaRPr lang="en-US"/>
          </a:p>
        </p:txBody>
      </p:sp>
      <p:sp>
        <p:nvSpPr>
          <p:cNvPr id="5" name="Footer Placeholder 4">
            <a:extLst>
              <a:ext uri="{FF2B5EF4-FFF2-40B4-BE49-F238E27FC236}">
                <a16:creationId xmlns:a16="http://schemas.microsoft.com/office/drawing/2014/main" id="{ACEC6D47-18CD-491D-A373-A78DBC11FA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05AAF6E-1557-40A9-A105-E03E0B65634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FBAFC4-4A05-4DF6-B1FD-8F36CC434EF5}" type="slidenum">
              <a:rPr lang="en-US" smtClean="0"/>
              <a:t>‹#›</a:t>
            </a:fld>
            <a:endParaRPr lang="en-US"/>
          </a:p>
        </p:txBody>
      </p:sp>
    </p:spTree>
    <p:extLst>
      <p:ext uri="{BB962C8B-B14F-4D97-AF65-F5344CB8AC3E}">
        <p14:creationId xmlns:p14="http://schemas.microsoft.com/office/powerpoint/2010/main" val="17851621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3" Type="http://schemas.openxmlformats.org/officeDocument/2006/relationships/image" Target="../media/image112.jpg"/><Relationship Id="rId2" Type="http://schemas.openxmlformats.org/officeDocument/2006/relationships/notesSlide" Target="../notesSlides/notesSlide99.xml"/><Relationship Id="rId1" Type="http://schemas.openxmlformats.org/officeDocument/2006/relationships/slideLayout" Target="../slideLayouts/slideLayout1.xml"/><Relationship Id="rId5" Type="http://schemas.openxmlformats.org/officeDocument/2006/relationships/image" Target="../media/image114.jpg"/><Relationship Id="rId4" Type="http://schemas.openxmlformats.org/officeDocument/2006/relationships/image" Target="../media/image113.jpg"/></Relationships>
</file>

<file path=ppt/slides/_rels/slide101.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100.xml"/><Relationship Id="rId1" Type="http://schemas.openxmlformats.org/officeDocument/2006/relationships/slideLayout" Target="../slideLayouts/slideLayout1.xml"/><Relationship Id="rId4" Type="http://schemas.openxmlformats.org/officeDocument/2006/relationships/image" Target="../media/image113.jpg"/></Relationships>
</file>

<file path=ppt/slides/_rels/slide102.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101.xml"/><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102.xml"/><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103.xml"/><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104.xml"/><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105.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14.jpeg"/></Relationships>
</file>

<file path=ppt/slides/_rels/slide1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18.jpe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20.jpeg"/></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21.jpeg"/></Relationships>
</file>

<file path=ppt/slides/_rels/slide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21.jpeg"/></Relationships>
</file>

<file path=ppt/slides/_rels/slide2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25.jpeg"/></Relationships>
</file>

<file path=ppt/slides/_rels/slide23.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29.tiff"/></Relationships>
</file>

<file path=ppt/slides/_rels/slide27.xml.rels><?xml version="1.0" encoding="UTF-8" standalone="yes"?>
<Relationships xmlns="http://schemas.openxmlformats.org/package/2006/relationships"><Relationship Id="rId3" Type="http://schemas.openxmlformats.org/officeDocument/2006/relationships/image" Target="../media/image29.tiff"/><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30.tiff"/></Relationships>
</file>

<file path=ppt/slides/_rels/slide28.xml.rels><?xml version="1.0" encoding="UTF-8" standalone="yes"?>
<Relationships xmlns="http://schemas.openxmlformats.org/package/2006/relationships"><Relationship Id="rId3" Type="http://schemas.openxmlformats.org/officeDocument/2006/relationships/image" Target="../media/image30.tiff"/><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29.xml.rels><?xml version="1.0" encoding="UTF-8" standalone="yes"?>
<Relationships xmlns="http://schemas.openxmlformats.org/package/2006/relationships"><Relationship Id="rId3" Type="http://schemas.openxmlformats.org/officeDocument/2006/relationships/image" Target="../media/image30.tiff"/><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0.tiff"/><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33.png"/></Relationships>
</file>

<file path=ppt/slides/_rels/slide3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9.xml"/><Relationship Id="rId1" Type="http://schemas.openxmlformats.org/officeDocument/2006/relationships/slideLayout" Target="../slideLayouts/slideLayout1.xml"/><Relationship Id="rId4" Type="http://schemas.openxmlformats.org/officeDocument/2006/relationships/image" Target="../media/image34.jpg"/></Relationships>
</file>

<file path=ppt/slides/_rels/slide4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0.xml"/><Relationship Id="rId1" Type="http://schemas.openxmlformats.org/officeDocument/2006/relationships/slideLayout" Target="../slideLayouts/slideLayout1.xml"/><Relationship Id="rId4" Type="http://schemas.openxmlformats.org/officeDocument/2006/relationships/image" Target="../media/image36.jpg"/></Relationships>
</file>

<file path=ppt/slides/_rels/slide42.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41.xml"/><Relationship Id="rId1" Type="http://schemas.openxmlformats.org/officeDocument/2006/relationships/slideLayout" Target="../slideLayouts/slideLayout1.xml"/><Relationship Id="rId4" Type="http://schemas.openxmlformats.org/officeDocument/2006/relationships/image" Target="../media/image36.jpg"/></Relationships>
</file>

<file path=ppt/slides/_rels/slide4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2.xml"/><Relationship Id="rId1" Type="http://schemas.openxmlformats.org/officeDocument/2006/relationships/slideLayout" Target="../slideLayouts/slideLayout1.xml"/><Relationship Id="rId4" Type="http://schemas.openxmlformats.org/officeDocument/2006/relationships/image" Target="../media/image39.jpg"/></Relationships>
</file>

<file path=ppt/slides/_rels/slide44.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45.xml"/><Relationship Id="rId1" Type="http://schemas.openxmlformats.org/officeDocument/2006/relationships/slideLayout" Target="../slideLayouts/slideLayout1.xml"/><Relationship Id="rId4" Type="http://schemas.openxmlformats.org/officeDocument/2006/relationships/image" Target="../media/image43.jpg"/></Relationships>
</file>

<file path=ppt/slides/_rels/slide47.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46.xml"/><Relationship Id="rId1" Type="http://schemas.openxmlformats.org/officeDocument/2006/relationships/slideLayout" Target="../slideLayouts/slideLayout1.xml"/><Relationship Id="rId4" Type="http://schemas.openxmlformats.org/officeDocument/2006/relationships/image" Target="../media/image45.jpg"/></Relationships>
</file>

<file path=ppt/slides/_rels/slide48.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47.xml"/><Relationship Id="rId1" Type="http://schemas.openxmlformats.org/officeDocument/2006/relationships/slideLayout" Target="../slideLayouts/slideLayout1.xml"/><Relationship Id="rId4" Type="http://schemas.openxmlformats.org/officeDocument/2006/relationships/image" Target="../media/image46.jpg"/></Relationships>
</file>

<file path=ppt/slides/_rels/slide49.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48.xml"/><Relationship Id="rId1" Type="http://schemas.openxmlformats.org/officeDocument/2006/relationships/slideLayout" Target="../slideLayouts/slideLayout1.xml"/><Relationship Id="rId5" Type="http://schemas.openxmlformats.org/officeDocument/2006/relationships/comments" Target="../comments/comment1.xml"/><Relationship Id="rId4" Type="http://schemas.openxmlformats.org/officeDocument/2006/relationships/image" Target="../media/image48.jpg"/></Relationships>
</file>

<file path=ppt/slides/_rels/slide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50.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51.xml"/><Relationship Id="rId1" Type="http://schemas.openxmlformats.org/officeDocument/2006/relationships/slideLayout" Target="../slideLayouts/slideLayout1.xml"/><Relationship Id="rId4" Type="http://schemas.openxmlformats.org/officeDocument/2006/relationships/image" Target="../media/image52.jpg"/></Relationships>
</file>

<file path=ppt/slides/_rels/slide53.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52.xml"/><Relationship Id="rId1" Type="http://schemas.openxmlformats.org/officeDocument/2006/relationships/slideLayout" Target="../slideLayouts/slideLayout1.xml"/><Relationship Id="rId4" Type="http://schemas.openxmlformats.org/officeDocument/2006/relationships/image" Target="../media/image53.jpg"/></Relationships>
</file>

<file path=ppt/slides/_rels/slide54.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53.xml"/><Relationship Id="rId1" Type="http://schemas.openxmlformats.org/officeDocument/2006/relationships/slideLayout" Target="../slideLayouts/slideLayout1.xml"/><Relationship Id="rId4" Type="http://schemas.openxmlformats.org/officeDocument/2006/relationships/image" Target="../media/image54.jpg"/></Relationships>
</file>

<file path=ppt/slides/_rels/slide5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54.xml"/><Relationship Id="rId1" Type="http://schemas.openxmlformats.org/officeDocument/2006/relationships/slideLayout" Target="../slideLayouts/slideLayout1.xml"/><Relationship Id="rId4" Type="http://schemas.openxmlformats.org/officeDocument/2006/relationships/image" Target="../media/image56.jpeg"/></Relationships>
</file>

<file path=ppt/slides/_rels/slide5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55.xml"/><Relationship Id="rId1" Type="http://schemas.openxmlformats.org/officeDocument/2006/relationships/slideLayout" Target="../slideLayouts/slideLayout1.xml"/><Relationship Id="rId4" Type="http://schemas.openxmlformats.org/officeDocument/2006/relationships/image" Target="../media/image58.jpeg"/></Relationships>
</file>

<file path=ppt/slides/_rels/slide57.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56.xml"/><Relationship Id="rId1" Type="http://schemas.openxmlformats.org/officeDocument/2006/relationships/slideLayout" Target="../slideLayouts/slideLayout1.xml"/><Relationship Id="rId4" Type="http://schemas.openxmlformats.org/officeDocument/2006/relationships/image" Target="../media/image60.jpeg"/></Relationships>
</file>

<file path=ppt/slides/_rels/slide58.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57.xml"/><Relationship Id="rId1" Type="http://schemas.openxmlformats.org/officeDocument/2006/relationships/slideLayout" Target="../slideLayouts/slideLayout1.xml"/><Relationship Id="rId4" Type="http://schemas.openxmlformats.org/officeDocument/2006/relationships/image" Target="../media/image62.jpeg"/></Relationships>
</file>

<file path=ppt/slides/_rels/slide59.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58.xml"/><Relationship Id="rId1" Type="http://schemas.openxmlformats.org/officeDocument/2006/relationships/slideLayout" Target="../slideLayouts/slideLayout1.xml"/><Relationship Id="rId4" Type="http://schemas.openxmlformats.org/officeDocument/2006/relationships/image" Target="../media/image64.jpg"/></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6.jpeg"/></Relationships>
</file>

<file path=ppt/slides/_rels/slide60.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59.xml"/><Relationship Id="rId1" Type="http://schemas.openxmlformats.org/officeDocument/2006/relationships/slideLayout" Target="../slideLayouts/slideLayout1.xml"/><Relationship Id="rId4" Type="http://schemas.openxmlformats.org/officeDocument/2006/relationships/image" Target="../media/image65.jpg"/></Relationships>
</file>

<file path=ppt/slides/_rels/slide61.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60.xml"/><Relationship Id="rId1" Type="http://schemas.openxmlformats.org/officeDocument/2006/relationships/slideLayout" Target="../slideLayouts/slideLayout1.xml"/><Relationship Id="rId4" Type="http://schemas.openxmlformats.org/officeDocument/2006/relationships/image" Target="../media/image66.jpg"/></Relationships>
</file>

<file path=ppt/slides/_rels/slide62.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61.xml"/><Relationship Id="rId1" Type="http://schemas.openxmlformats.org/officeDocument/2006/relationships/slideLayout" Target="../slideLayouts/slideLayout1.xml"/><Relationship Id="rId4" Type="http://schemas.openxmlformats.org/officeDocument/2006/relationships/image" Target="../media/image65.jpg"/></Relationships>
</file>

<file path=ppt/slides/_rels/slide63.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63.xml"/><Relationship Id="rId1" Type="http://schemas.openxmlformats.org/officeDocument/2006/relationships/slideLayout" Target="../slideLayouts/slideLayout1.xml"/><Relationship Id="rId4" Type="http://schemas.openxmlformats.org/officeDocument/2006/relationships/image" Target="../media/image69.jpg"/></Relationships>
</file>

<file path=ppt/slides/_rels/slide65.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64.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65.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66.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67.xml"/><Relationship Id="rId1" Type="http://schemas.openxmlformats.org/officeDocument/2006/relationships/slideLayout" Target="../slideLayouts/slideLayout1.xml"/><Relationship Id="rId4" Type="http://schemas.openxmlformats.org/officeDocument/2006/relationships/image" Target="../media/image74.jpg"/></Relationships>
</file>

<file path=ppt/slides/_rels/slide69.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68.xml"/><Relationship Id="rId1" Type="http://schemas.openxmlformats.org/officeDocument/2006/relationships/slideLayout" Target="../slideLayouts/slideLayout1.xml"/><Relationship Id="rId4" Type="http://schemas.openxmlformats.org/officeDocument/2006/relationships/image" Target="../media/image76.jpg"/></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8.jpeg"/></Relationships>
</file>

<file path=ppt/slides/_rels/slide70.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notesSlide" Target="../notesSlides/notesSlide69.xml"/><Relationship Id="rId1" Type="http://schemas.openxmlformats.org/officeDocument/2006/relationships/slideLayout" Target="../slideLayouts/slideLayout1.xml"/><Relationship Id="rId4" Type="http://schemas.openxmlformats.org/officeDocument/2006/relationships/image" Target="../media/image76.jpg"/></Relationships>
</file>

<file path=ppt/slides/_rels/slide71.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notesSlide" Target="../notesSlides/notesSlide70.xml"/><Relationship Id="rId1" Type="http://schemas.openxmlformats.org/officeDocument/2006/relationships/slideLayout" Target="../slideLayouts/slideLayout1.xml"/><Relationship Id="rId4" Type="http://schemas.openxmlformats.org/officeDocument/2006/relationships/image" Target="../media/image78.jpeg"/></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notesSlide" Target="../notesSlides/notesSlide72.xml"/><Relationship Id="rId1" Type="http://schemas.openxmlformats.org/officeDocument/2006/relationships/slideLayout" Target="../slideLayouts/slideLayout1.xml"/><Relationship Id="rId4" Type="http://schemas.openxmlformats.org/officeDocument/2006/relationships/image" Target="../media/image80.jpg"/></Relationships>
</file>

<file path=ppt/slides/_rels/slide74.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notesSlide" Target="../notesSlides/notesSlide73.xml"/><Relationship Id="rId1" Type="http://schemas.openxmlformats.org/officeDocument/2006/relationships/slideLayout" Target="../slideLayouts/slideLayout1.xml"/><Relationship Id="rId4" Type="http://schemas.openxmlformats.org/officeDocument/2006/relationships/image" Target="../media/image81.gif"/></Relationships>
</file>

<file path=ppt/slides/_rels/slide75.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notesSlide" Target="../notesSlides/notesSlide74.xml"/><Relationship Id="rId1" Type="http://schemas.openxmlformats.org/officeDocument/2006/relationships/slideLayout" Target="../slideLayouts/slideLayout1.xml"/><Relationship Id="rId4" Type="http://schemas.openxmlformats.org/officeDocument/2006/relationships/image" Target="../media/image83.jpg"/></Relationships>
</file>

<file path=ppt/slides/_rels/slide76.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75.xml"/><Relationship Id="rId1" Type="http://schemas.openxmlformats.org/officeDocument/2006/relationships/slideLayout" Target="../slideLayouts/slideLayout1.xml"/><Relationship Id="rId4" Type="http://schemas.openxmlformats.org/officeDocument/2006/relationships/image" Target="../media/image83.jpg"/></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3" Type="http://schemas.openxmlformats.org/officeDocument/2006/relationships/image" Target="../media/image85.tif"/><Relationship Id="rId2" Type="http://schemas.openxmlformats.org/officeDocument/2006/relationships/notesSlide" Target="../notesSlides/notesSlide78.xml"/><Relationship Id="rId1" Type="http://schemas.openxmlformats.org/officeDocument/2006/relationships/slideLayout" Target="../slideLayouts/slideLayout1.xml"/><Relationship Id="rId5" Type="http://schemas.openxmlformats.org/officeDocument/2006/relationships/image" Target="../media/image87.jpg"/><Relationship Id="rId4" Type="http://schemas.openxmlformats.org/officeDocument/2006/relationships/image" Target="../media/image86.jpg"/></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10.jpeg"/></Relationships>
</file>

<file path=ppt/slides/_rels/slide80.xml.rels><?xml version="1.0" encoding="UTF-8" standalone="yes"?>
<Relationships xmlns="http://schemas.openxmlformats.org/package/2006/relationships"><Relationship Id="rId3" Type="http://schemas.openxmlformats.org/officeDocument/2006/relationships/image" Target="../media/image85.tif"/><Relationship Id="rId2" Type="http://schemas.openxmlformats.org/officeDocument/2006/relationships/notesSlide" Target="../notesSlides/notesSlide79.xml"/><Relationship Id="rId1" Type="http://schemas.openxmlformats.org/officeDocument/2006/relationships/slideLayout" Target="../slideLayouts/slideLayout1.xml"/><Relationship Id="rId5" Type="http://schemas.openxmlformats.org/officeDocument/2006/relationships/image" Target="../media/image87.jpg"/><Relationship Id="rId4" Type="http://schemas.openxmlformats.org/officeDocument/2006/relationships/image" Target="../media/image86.jpg"/></Relationships>
</file>

<file path=ppt/slides/_rels/slide81.xml.rels><?xml version="1.0" encoding="UTF-8" standalone="yes"?>
<Relationships xmlns="http://schemas.openxmlformats.org/package/2006/relationships"><Relationship Id="rId3" Type="http://schemas.openxmlformats.org/officeDocument/2006/relationships/image" Target="../media/image85.tif"/><Relationship Id="rId2" Type="http://schemas.openxmlformats.org/officeDocument/2006/relationships/notesSlide" Target="../notesSlides/notesSlide80.xml"/><Relationship Id="rId1" Type="http://schemas.openxmlformats.org/officeDocument/2006/relationships/slideLayout" Target="../slideLayouts/slideLayout1.xml"/><Relationship Id="rId5" Type="http://schemas.openxmlformats.org/officeDocument/2006/relationships/image" Target="../media/image87.jpg"/><Relationship Id="rId4" Type="http://schemas.openxmlformats.org/officeDocument/2006/relationships/image" Target="../media/image86.jpg"/></Relationships>
</file>

<file path=ppt/slides/_rels/slide82.xml.rels><?xml version="1.0" encoding="UTF-8" standalone="yes"?>
<Relationships xmlns="http://schemas.openxmlformats.org/package/2006/relationships"><Relationship Id="rId3" Type="http://schemas.openxmlformats.org/officeDocument/2006/relationships/image" Target="../media/image85.tif"/><Relationship Id="rId2" Type="http://schemas.openxmlformats.org/officeDocument/2006/relationships/notesSlide" Target="../notesSlides/notesSlide81.xml"/><Relationship Id="rId1" Type="http://schemas.openxmlformats.org/officeDocument/2006/relationships/slideLayout" Target="../slideLayouts/slideLayout1.xml"/><Relationship Id="rId5" Type="http://schemas.openxmlformats.org/officeDocument/2006/relationships/image" Target="../media/image87.jpg"/><Relationship Id="rId4" Type="http://schemas.openxmlformats.org/officeDocument/2006/relationships/image" Target="../media/image86.jpg"/></Relationships>
</file>

<file path=ppt/slides/_rels/slide83.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notesSlide" Target="../notesSlides/notesSlide82.xml"/><Relationship Id="rId1" Type="http://schemas.openxmlformats.org/officeDocument/2006/relationships/slideLayout" Target="../slideLayouts/slideLayout1.xml"/><Relationship Id="rId4" Type="http://schemas.openxmlformats.org/officeDocument/2006/relationships/image" Target="../media/image89.jpeg"/></Relationships>
</file>

<file path=ppt/slides/_rels/slide84.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notesSlide" Target="../notesSlides/notesSlide83.xml"/><Relationship Id="rId1" Type="http://schemas.openxmlformats.org/officeDocument/2006/relationships/slideLayout" Target="../slideLayouts/slideLayout1.xml"/><Relationship Id="rId4" Type="http://schemas.openxmlformats.org/officeDocument/2006/relationships/image" Target="../media/image89.jpeg"/></Relationships>
</file>

<file path=ppt/slides/_rels/slide85.xml.rels><?xml version="1.0" encoding="UTF-8" standalone="yes"?>
<Relationships xmlns="http://schemas.openxmlformats.org/package/2006/relationships"><Relationship Id="rId3" Type="http://schemas.openxmlformats.org/officeDocument/2006/relationships/image" Target="../media/image91.jpg"/><Relationship Id="rId2" Type="http://schemas.openxmlformats.org/officeDocument/2006/relationships/notesSlide" Target="../notesSlides/notesSlide84.xml"/><Relationship Id="rId1" Type="http://schemas.openxmlformats.org/officeDocument/2006/relationships/slideLayout" Target="../slideLayouts/slideLayout1.xml"/><Relationship Id="rId4" Type="http://schemas.openxmlformats.org/officeDocument/2006/relationships/image" Target="../media/image92.jpeg"/></Relationships>
</file>

<file path=ppt/slides/_rels/slide86.xml.rels><?xml version="1.0" encoding="UTF-8" standalone="yes"?>
<Relationships xmlns="http://schemas.openxmlformats.org/package/2006/relationships"><Relationship Id="rId3" Type="http://schemas.openxmlformats.org/officeDocument/2006/relationships/image" Target="../media/image93.jpg"/><Relationship Id="rId2" Type="http://schemas.openxmlformats.org/officeDocument/2006/relationships/notesSlide" Target="../notesSlides/notesSlide85.xml"/><Relationship Id="rId1" Type="http://schemas.openxmlformats.org/officeDocument/2006/relationships/slideLayout" Target="../slideLayouts/slideLayout1.xml"/><Relationship Id="rId4" Type="http://schemas.openxmlformats.org/officeDocument/2006/relationships/image" Target="../media/image94.jpg"/></Relationships>
</file>

<file path=ppt/slides/_rels/slide87.xml.rels><?xml version="1.0" encoding="UTF-8" standalone="yes"?>
<Relationships xmlns="http://schemas.openxmlformats.org/package/2006/relationships"><Relationship Id="rId3" Type="http://schemas.openxmlformats.org/officeDocument/2006/relationships/image" Target="../media/image93.jpg"/><Relationship Id="rId2" Type="http://schemas.openxmlformats.org/officeDocument/2006/relationships/notesSlide" Target="../notesSlides/notesSlide86.xml"/><Relationship Id="rId1" Type="http://schemas.openxmlformats.org/officeDocument/2006/relationships/slideLayout" Target="../slideLayouts/slideLayout1.xml"/><Relationship Id="rId4" Type="http://schemas.openxmlformats.org/officeDocument/2006/relationships/image" Target="../media/image95.jpg"/></Relationships>
</file>

<file path=ppt/slides/_rels/slide88.xml.rels><?xml version="1.0" encoding="UTF-8" standalone="yes"?>
<Relationships xmlns="http://schemas.openxmlformats.org/package/2006/relationships"><Relationship Id="rId3" Type="http://schemas.openxmlformats.org/officeDocument/2006/relationships/image" Target="../media/image95.jpg"/><Relationship Id="rId2" Type="http://schemas.openxmlformats.org/officeDocument/2006/relationships/notesSlide" Target="../notesSlides/notesSlide87.xml"/><Relationship Id="rId1" Type="http://schemas.openxmlformats.org/officeDocument/2006/relationships/slideLayout" Target="../slideLayouts/slideLayout1.xml"/><Relationship Id="rId4" Type="http://schemas.openxmlformats.org/officeDocument/2006/relationships/image" Target="../media/image96.jpeg"/></Relationships>
</file>

<file path=ppt/slides/_rels/slide89.xml.rels><?xml version="1.0" encoding="UTF-8" standalone="yes"?>
<Relationships xmlns="http://schemas.openxmlformats.org/package/2006/relationships"><Relationship Id="rId3" Type="http://schemas.openxmlformats.org/officeDocument/2006/relationships/image" Target="../media/image97.jpg"/><Relationship Id="rId2" Type="http://schemas.openxmlformats.org/officeDocument/2006/relationships/notesSlide" Target="../notesSlides/notesSlide88.xml"/><Relationship Id="rId1" Type="http://schemas.openxmlformats.org/officeDocument/2006/relationships/slideLayout" Target="../slideLayouts/slideLayout1.xml"/><Relationship Id="rId4" Type="http://schemas.openxmlformats.org/officeDocument/2006/relationships/image" Target="../media/image81.gif"/></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3" Type="http://schemas.openxmlformats.org/officeDocument/2006/relationships/image" Target="../media/image97.jpg"/><Relationship Id="rId2" Type="http://schemas.openxmlformats.org/officeDocument/2006/relationships/notesSlide" Target="../notesSlides/notesSlide89.xml"/><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3" Type="http://schemas.openxmlformats.org/officeDocument/2006/relationships/image" Target="../media/image97.jpg"/><Relationship Id="rId2" Type="http://schemas.openxmlformats.org/officeDocument/2006/relationships/notesSlide" Target="../notesSlides/notesSlide90.xml"/><Relationship Id="rId1" Type="http://schemas.openxmlformats.org/officeDocument/2006/relationships/slideLayout" Target="../slideLayouts/slideLayout1.xml"/><Relationship Id="rId4" Type="http://schemas.openxmlformats.org/officeDocument/2006/relationships/image" Target="../media/image98.jpg"/></Relationships>
</file>

<file path=ppt/slides/_rels/slide92.xml.rels><?xml version="1.0" encoding="UTF-8" standalone="yes"?>
<Relationships xmlns="http://schemas.openxmlformats.org/package/2006/relationships"><Relationship Id="rId3" Type="http://schemas.openxmlformats.org/officeDocument/2006/relationships/image" Target="../media/image99.jpg"/><Relationship Id="rId2" Type="http://schemas.openxmlformats.org/officeDocument/2006/relationships/notesSlide" Target="../notesSlides/notesSlide91.xml"/><Relationship Id="rId1" Type="http://schemas.openxmlformats.org/officeDocument/2006/relationships/slideLayout" Target="../slideLayouts/slideLayout1.xml"/><Relationship Id="rId4" Type="http://schemas.openxmlformats.org/officeDocument/2006/relationships/image" Target="../media/image98.jpg"/></Relationships>
</file>

<file path=ppt/slides/_rels/slide93.xml.rels><?xml version="1.0" encoding="UTF-8" standalone="yes"?>
<Relationships xmlns="http://schemas.openxmlformats.org/package/2006/relationships"><Relationship Id="rId3" Type="http://schemas.openxmlformats.org/officeDocument/2006/relationships/image" Target="../media/image99.jpg"/><Relationship Id="rId2" Type="http://schemas.openxmlformats.org/officeDocument/2006/relationships/notesSlide" Target="../notesSlides/notesSlide92.xml"/><Relationship Id="rId1" Type="http://schemas.openxmlformats.org/officeDocument/2006/relationships/slideLayout" Target="../slideLayouts/slideLayout1.xml"/><Relationship Id="rId4" Type="http://schemas.openxmlformats.org/officeDocument/2006/relationships/image" Target="../media/image100.jpg"/></Relationships>
</file>

<file path=ppt/slides/_rels/slide94.xml.rels><?xml version="1.0" encoding="UTF-8" standalone="yes"?>
<Relationships xmlns="http://schemas.openxmlformats.org/package/2006/relationships"><Relationship Id="rId3" Type="http://schemas.openxmlformats.org/officeDocument/2006/relationships/image" Target="../media/image99.jpg"/><Relationship Id="rId2" Type="http://schemas.openxmlformats.org/officeDocument/2006/relationships/notesSlide" Target="../notesSlides/notesSlide93.xml"/><Relationship Id="rId1" Type="http://schemas.openxmlformats.org/officeDocument/2006/relationships/slideLayout" Target="../slideLayouts/slideLayout1.xml"/><Relationship Id="rId4" Type="http://schemas.openxmlformats.org/officeDocument/2006/relationships/image" Target="../media/image101.jpg"/></Relationships>
</file>

<file path=ppt/slides/_rels/slide95.xml.rels><?xml version="1.0" encoding="UTF-8" standalone="yes"?>
<Relationships xmlns="http://schemas.openxmlformats.org/package/2006/relationships"><Relationship Id="rId3" Type="http://schemas.openxmlformats.org/officeDocument/2006/relationships/image" Target="../media/image102.jpg"/><Relationship Id="rId2" Type="http://schemas.openxmlformats.org/officeDocument/2006/relationships/notesSlide" Target="../notesSlides/notesSlide94.xml"/><Relationship Id="rId1" Type="http://schemas.openxmlformats.org/officeDocument/2006/relationships/slideLayout" Target="../slideLayouts/slideLayout1.xml"/><Relationship Id="rId5" Type="http://schemas.openxmlformats.org/officeDocument/2006/relationships/image" Target="../media/image104.jpg"/><Relationship Id="rId4" Type="http://schemas.openxmlformats.org/officeDocument/2006/relationships/image" Target="../media/image103.jpg"/></Relationships>
</file>

<file path=ppt/slides/_rels/slide96.xml.rels><?xml version="1.0" encoding="UTF-8" standalone="yes"?>
<Relationships xmlns="http://schemas.openxmlformats.org/package/2006/relationships"><Relationship Id="rId3" Type="http://schemas.openxmlformats.org/officeDocument/2006/relationships/image" Target="../media/image105.jpg"/><Relationship Id="rId2" Type="http://schemas.openxmlformats.org/officeDocument/2006/relationships/notesSlide" Target="../notesSlides/notesSlide95.xml"/><Relationship Id="rId1" Type="http://schemas.openxmlformats.org/officeDocument/2006/relationships/slideLayout" Target="../slideLayouts/slideLayout1.xml"/><Relationship Id="rId5" Type="http://schemas.openxmlformats.org/officeDocument/2006/relationships/image" Target="../media/image107.jpg"/><Relationship Id="rId4" Type="http://schemas.openxmlformats.org/officeDocument/2006/relationships/image" Target="../media/image106.jpg"/></Relationships>
</file>

<file path=ppt/slides/_rels/slide97.xml.rels><?xml version="1.0" encoding="UTF-8" standalone="yes"?>
<Relationships xmlns="http://schemas.openxmlformats.org/package/2006/relationships"><Relationship Id="rId3" Type="http://schemas.openxmlformats.org/officeDocument/2006/relationships/image" Target="../media/image108.jpg"/><Relationship Id="rId2" Type="http://schemas.openxmlformats.org/officeDocument/2006/relationships/notesSlide" Target="../notesSlides/notesSlide96.xml"/><Relationship Id="rId1" Type="http://schemas.openxmlformats.org/officeDocument/2006/relationships/slideLayout" Target="../slideLayouts/slideLayout1.xml"/><Relationship Id="rId4" Type="http://schemas.openxmlformats.org/officeDocument/2006/relationships/image" Target="../media/image106.jpg"/></Relationships>
</file>

<file path=ppt/slides/_rels/slide98.xml.rels><?xml version="1.0" encoding="UTF-8" standalone="yes"?>
<Relationships xmlns="http://schemas.openxmlformats.org/package/2006/relationships"><Relationship Id="rId3" Type="http://schemas.openxmlformats.org/officeDocument/2006/relationships/image" Target="../media/image97.jpg"/><Relationship Id="rId2" Type="http://schemas.openxmlformats.org/officeDocument/2006/relationships/notesSlide" Target="../notesSlides/notesSlide97.xml"/><Relationship Id="rId1" Type="http://schemas.openxmlformats.org/officeDocument/2006/relationships/slideLayout" Target="../slideLayouts/slideLayout1.xml"/><Relationship Id="rId5" Type="http://schemas.openxmlformats.org/officeDocument/2006/relationships/image" Target="../media/image110.jpg"/><Relationship Id="rId4" Type="http://schemas.openxmlformats.org/officeDocument/2006/relationships/image" Target="../media/image109.jpg"/></Relationships>
</file>

<file path=ppt/slides/_rels/slide99.xml.rels><?xml version="1.0" encoding="UTF-8" standalone="yes"?>
<Relationships xmlns="http://schemas.openxmlformats.org/package/2006/relationships"><Relationship Id="rId3" Type="http://schemas.openxmlformats.org/officeDocument/2006/relationships/image" Target="../media/image111.jpg"/><Relationship Id="rId2" Type="http://schemas.openxmlformats.org/officeDocument/2006/relationships/notesSlide" Target="../notesSlides/notesSlide98.xml"/><Relationship Id="rId1" Type="http://schemas.openxmlformats.org/officeDocument/2006/relationships/slideLayout" Target="../slideLayouts/slideLayout1.xml"/><Relationship Id="rId4" Type="http://schemas.openxmlformats.org/officeDocument/2006/relationships/image" Target="../media/image109.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6CC2EA2-91B3-45AE-B7ED-161CF00DB779}"/>
              </a:ext>
            </a:extLst>
          </p:cNvPr>
          <p:cNvSpPr txBox="1"/>
          <p:nvPr/>
        </p:nvSpPr>
        <p:spPr>
          <a:xfrm>
            <a:off x="1054873" y="2146753"/>
            <a:ext cx="10082254" cy="1631216"/>
          </a:xfrm>
          <a:prstGeom prst="rect">
            <a:avLst/>
          </a:prstGeom>
          <a:noFill/>
        </p:spPr>
        <p:txBody>
          <a:bodyPr wrap="square" rtlCol="0">
            <a:spAutoFit/>
          </a:bodyPr>
          <a:lstStyle/>
          <a:p>
            <a:pPr algn="ctr"/>
            <a:r>
              <a:rPr lang="en-US" sz="5000" dirty="0">
                <a:solidFill>
                  <a:schemeClr val="bg1"/>
                </a:solidFill>
                <a:ea typeface="Roboto" panose="02000000000000000000" pitchFamily="2" charset="0"/>
                <a:cs typeface="Roboto" panose="02000000000000000000" pitchFamily="2" charset="0"/>
              </a:rPr>
              <a:t>From CIAM to </a:t>
            </a:r>
            <a:r>
              <a:rPr lang="en-US" sz="5000" dirty="0" err="1">
                <a:solidFill>
                  <a:schemeClr val="bg1"/>
                </a:solidFill>
                <a:ea typeface="Roboto" panose="02000000000000000000" pitchFamily="2" charset="0"/>
                <a:cs typeface="Roboto" panose="02000000000000000000" pitchFamily="2" charset="0"/>
              </a:rPr>
              <a:t>TeamX</a:t>
            </a:r>
            <a:r>
              <a:rPr lang="en-US" sz="5000" dirty="0">
                <a:solidFill>
                  <a:schemeClr val="bg1"/>
                </a:solidFill>
                <a:ea typeface="Roboto" panose="02000000000000000000" pitchFamily="2" charset="0"/>
                <a:cs typeface="Roboto" panose="02000000000000000000" pitchFamily="2" charset="0"/>
              </a:rPr>
              <a:t>,</a:t>
            </a:r>
          </a:p>
          <a:p>
            <a:pPr algn="ctr"/>
            <a:r>
              <a:rPr lang="en-US" sz="5000" dirty="0">
                <a:solidFill>
                  <a:schemeClr val="bg1"/>
                </a:solidFill>
                <a:ea typeface="Roboto" panose="02000000000000000000" pitchFamily="2" charset="0"/>
                <a:cs typeface="Roboto" panose="02000000000000000000" pitchFamily="2" charset="0"/>
              </a:rPr>
              <a:t>Structuralism, and Metabolism</a:t>
            </a:r>
          </a:p>
        </p:txBody>
      </p:sp>
      <p:sp>
        <p:nvSpPr>
          <p:cNvPr id="2" name="TextBox 1">
            <a:extLst>
              <a:ext uri="{FF2B5EF4-FFF2-40B4-BE49-F238E27FC236}">
                <a16:creationId xmlns:a16="http://schemas.microsoft.com/office/drawing/2014/main" id="{46E9F6F6-1AC9-44A1-BC3C-D82FE5C4E3EF}"/>
              </a:ext>
            </a:extLst>
          </p:cNvPr>
          <p:cNvSpPr txBox="1"/>
          <p:nvPr/>
        </p:nvSpPr>
        <p:spPr>
          <a:xfrm>
            <a:off x="1054873" y="5050684"/>
            <a:ext cx="4355327" cy="1077218"/>
          </a:xfrm>
          <a:prstGeom prst="rect">
            <a:avLst/>
          </a:prstGeom>
          <a:noFill/>
        </p:spPr>
        <p:txBody>
          <a:bodyPr wrap="square" rtlCol="0">
            <a:spAutoFit/>
          </a:bodyPr>
          <a:lstStyle/>
          <a:p>
            <a:r>
              <a:rPr lang="en-US" sz="1600" b="1" dirty="0">
                <a:solidFill>
                  <a:schemeClr val="bg1"/>
                </a:solidFill>
                <a:ea typeface="Roboto" panose="02000000000000000000" pitchFamily="2" charset="0"/>
                <a:cs typeface="Roboto" panose="02000000000000000000" pitchFamily="2" charset="0"/>
              </a:rPr>
              <a:t>Contemporary Architecture Theory</a:t>
            </a:r>
          </a:p>
          <a:p>
            <a:r>
              <a:rPr lang="en-US" sz="1600" dirty="0">
                <a:solidFill>
                  <a:schemeClr val="bg1"/>
                </a:solidFill>
                <a:ea typeface="Roboto" panose="02000000000000000000" pitchFamily="2" charset="0"/>
                <a:cs typeface="Roboto" panose="02000000000000000000" pitchFamily="2" charset="0"/>
              </a:rPr>
              <a:t>Eugene Han</a:t>
            </a:r>
          </a:p>
          <a:p>
            <a:r>
              <a:rPr lang="en-US" sz="1600" dirty="0">
                <a:solidFill>
                  <a:schemeClr val="bg1"/>
                </a:solidFill>
                <a:ea typeface="Roboto" panose="02000000000000000000" pitchFamily="2" charset="0"/>
                <a:cs typeface="Roboto" panose="02000000000000000000" pitchFamily="2" charset="0"/>
              </a:rPr>
              <a:t>Fall 2020, 11:15 – 12:30 pm</a:t>
            </a:r>
          </a:p>
          <a:p>
            <a:r>
              <a:rPr lang="en-US" sz="1600" dirty="0">
                <a:solidFill>
                  <a:schemeClr val="bg1"/>
                </a:solidFill>
                <a:ea typeface="Roboto" panose="02000000000000000000" pitchFamily="2" charset="0"/>
                <a:cs typeface="Roboto" panose="02000000000000000000" pitchFamily="2" charset="0"/>
              </a:rPr>
              <a:t>Online Instruction</a:t>
            </a:r>
          </a:p>
        </p:txBody>
      </p:sp>
    </p:spTree>
    <p:extLst>
      <p:ext uri="{BB962C8B-B14F-4D97-AF65-F5344CB8AC3E}">
        <p14:creationId xmlns:p14="http://schemas.microsoft.com/office/powerpoint/2010/main" val="8751617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D9C38AD-2EAB-425C-B25A-A03B1457E5C7}"/>
              </a:ext>
            </a:extLst>
          </p:cNvPr>
          <p:cNvSpPr txBox="1"/>
          <p:nvPr/>
        </p:nvSpPr>
        <p:spPr>
          <a:xfrm>
            <a:off x="7006357" y="6187081"/>
            <a:ext cx="4386585" cy="276999"/>
          </a:xfrm>
          <a:prstGeom prst="rect">
            <a:avLst/>
          </a:prstGeom>
          <a:noFill/>
        </p:spPr>
        <p:txBody>
          <a:bodyPr wrap="none" rtlCol="0">
            <a:spAutoFit/>
          </a:bodyPr>
          <a:lstStyle/>
          <a:p>
            <a:pPr algn="r"/>
            <a:r>
              <a:rPr lang="en-US" sz="1200" dirty="0">
                <a:solidFill>
                  <a:schemeClr val="bg1"/>
                </a:solidFill>
              </a:rPr>
              <a:t>Group photo – CIAM 4, Marseilles, France to Athens, Greece (1933)</a:t>
            </a:r>
          </a:p>
        </p:txBody>
      </p:sp>
      <p:pic>
        <p:nvPicPr>
          <p:cNvPr id="1026" name="Picture 2">
            <a:extLst>
              <a:ext uri="{FF2B5EF4-FFF2-40B4-BE49-F238E27FC236}">
                <a16:creationId xmlns:a16="http://schemas.microsoft.com/office/drawing/2014/main" id="{D6DDD5D2-5150-471A-B81B-51553D5B48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9750" y="933450"/>
            <a:ext cx="8572500" cy="4991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4107203"/>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C0A3D23-FC3B-482E-A224-753A6A9122B4}"/>
              </a:ext>
            </a:extLst>
          </p:cNvPr>
          <p:cNvPicPr>
            <a:picLocks noChangeAspect="1"/>
          </p:cNvPicPr>
          <p:nvPr/>
        </p:nvPicPr>
        <p:blipFill rotWithShape="1">
          <a:blip r:embed="rId3">
            <a:extLst>
              <a:ext uri="{28A0092B-C50C-407E-A947-70E740481C1C}">
                <a14:useLocalDpi xmlns:a14="http://schemas.microsoft.com/office/drawing/2010/main" val="0"/>
              </a:ext>
            </a:extLst>
          </a:blip>
          <a:srcRect l="37911" r="16082"/>
          <a:stretch/>
        </p:blipFill>
        <p:spPr>
          <a:xfrm>
            <a:off x="3071812" y="1009167"/>
            <a:ext cx="3248025" cy="4724883"/>
          </a:xfrm>
          <a:prstGeom prst="rect">
            <a:avLst/>
          </a:prstGeom>
        </p:spPr>
      </p:pic>
      <p:pic>
        <p:nvPicPr>
          <p:cNvPr id="6" name="Picture 5">
            <a:extLst>
              <a:ext uri="{FF2B5EF4-FFF2-40B4-BE49-F238E27FC236}">
                <a16:creationId xmlns:a16="http://schemas.microsoft.com/office/drawing/2014/main" id="{B6F06AEC-2081-4B4A-B689-3E2881EC2835}"/>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07417" y="580802"/>
            <a:ext cx="2231057" cy="5959401"/>
          </a:xfrm>
          <a:prstGeom prst="rect">
            <a:avLst/>
          </a:prstGeom>
        </p:spPr>
      </p:pic>
      <p:sp>
        <p:nvSpPr>
          <p:cNvPr id="7" name="TextBox 6">
            <a:extLst>
              <a:ext uri="{FF2B5EF4-FFF2-40B4-BE49-F238E27FC236}">
                <a16:creationId xmlns:a16="http://schemas.microsoft.com/office/drawing/2014/main" id="{E9B9C189-8E46-48D6-93AD-A8A7F10394A0}"/>
              </a:ext>
            </a:extLst>
          </p:cNvPr>
          <p:cNvSpPr txBox="1"/>
          <p:nvPr/>
        </p:nvSpPr>
        <p:spPr>
          <a:xfrm>
            <a:off x="6353175" y="6102836"/>
            <a:ext cx="5154641" cy="461665"/>
          </a:xfrm>
          <a:prstGeom prst="rect">
            <a:avLst/>
          </a:prstGeom>
          <a:noFill/>
        </p:spPr>
        <p:txBody>
          <a:bodyPr wrap="square" rtlCol="0">
            <a:spAutoFit/>
          </a:bodyPr>
          <a:lstStyle/>
          <a:p>
            <a:pPr algn="r"/>
            <a:r>
              <a:rPr lang="en-US" sz="1200" b="1" dirty="0"/>
              <a:t>‘Group Form’</a:t>
            </a:r>
          </a:p>
          <a:p>
            <a:pPr algn="r"/>
            <a:r>
              <a:rPr lang="en-US" sz="1200" dirty="0"/>
              <a:t>Left: Santorini, Greece. </a:t>
            </a:r>
            <a:r>
              <a:rPr lang="en-US" sz="1200" dirty="0" err="1"/>
              <a:t>Jeonju</a:t>
            </a:r>
            <a:r>
              <a:rPr lang="en-US" sz="1200" dirty="0"/>
              <a:t> Village, South Korea</a:t>
            </a:r>
          </a:p>
        </p:txBody>
      </p:sp>
      <p:pic>
        <p:nvPicPr>
          <p:cNvPr id="8" name="Picture 7">
            <a:extLst>
              <a:ext uri="{FF2B5EF4-FFF2-40B4-BE49-F238E27FC236}">
                <a16:creationId xmlns:a16="http://schemas.microsoft.com/office/drawing/2014/main" id="{B08F68D0-D544-4A9F-8006-686E77A43A17}"/>
              </a:ext>
            </a:extLst>
          </p:cNvPr>
          <p:cNvPicPr>
            <a:picLocks noChangeAspect="1"/>
          </p:cNvPicPr>
          <p:nvPr/>
        </p:nvPicPr>
        <p:blipFill rotWithShape="1">
          <a:blip r:embed="rId5">
            <a:extLst>
              <a:ext uri="{28A0092B-C50C-407E-A947-70E740481C1C}">
                <a14:useLocalDpi xmlns:a14="http://schemas.microsoft.com/office/drawing/2010/main" val="0"/>
              </a:ext>
            </a:extLst>
          </a:blip>
          <a:srcRect l="2088" r="30862"/>
          <a:stretch/>
        </p:blipFill>
        <p:spPr>
          <a:xfrm>
            <a:off x="6677025" y="1009168"/>
            <a:ext cx="4972050" cy="4124808"/>
          </a:xfrm>
          <a:prstGeom prst="rect">
            <a:avLst/>
          </a:prstGeom>
        </p:spPr>
      </p:pic>
    </p:spTree>
    <p:extLst>
      <p:ext uri="{BB962C8B-B14F-4D97-AF65-F5344CB8AC3E}">
        <p14:creationId xmlns:p14="http://schemas.microsoft.com/office/powerpoint/2010/main" val="2261534476"/>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C0A3D23-FC3B-482E-A224-753A6A9122B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276978" y="812845"/>
            <a:ext cx="6610097" cy="4957571"/>
          </a:xfrm>
          <a:prstGeom prst="rect">
            <a:avLst/>
          </a:prstGeom>
        </p:spPr>
      </p:pic>
      <p:pic>
        <p:nvPicPr>
          <p:cNvPr id="6" name="Picture 5">
            <a:extLst>
              <a:ext uri="{FF2B5EF4-FFF2-40B4-BE49-F238E27FC236}">
                <a16:creationId xmlns:a16="http://schemas.microsoft.com/office/drawing/2014/main" id="{B6F06AEC-2081-4B4A-B689-3E2881EC2835}"/>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07417" y="580802"/>
            <a:ext cx="2231057" cy="5959401"/>
          </a:xfrm>
          <a:prstGeom prst="rect">
            <a:avLst/>
          </a:prstGeom>
        </p:spPr>
      </p:pic>
      <p:sp>
        <p:nvSpPr>
          <p:cNvPr id="7" name="TextBox 6">
            <a:extLst>
              <a:ext uri="{FF2B5EF4-FFF2-40B4-BE49-F238E27FC236}">
                <a16:creationId xmlns:a16="http://schemas.microsoft.com/office/drawing/2014/main" id="{E9B9C189-8E46-48D6-93AD-A8A7F10394A0}"/>
              </a:ext>
            </a:extLst>
          </p:cNvPr>
          <p:cNvSpPr txBox="1"/>
          <p:nvPr/>
        </p:nvSpPr>
        <p:spPr>
          <a:xfrm>
            <a:off x="6353175" y="6102836"/>
            <a:ext cx="5154641" cy="461665"/>
          </a:xfrm>
          <a:prstGeom prst="rect">
            <a:avLst/>
          </a:prstGeom>
          <a:noFill/>
        </p:spPr>
        <p:txBody>
          <a:bodyPr wrap="square" rtlCol="0">
            <a:spAutoFit/>
          </a:bodyPr>
          <a:lstStyle/>
          <a:p>
            <a:pPr algn="r"/>
            <a:r>
              <a:rPr lang="en-US" sz="1200" b="1" dirty="0"/>
              <a:t>‘Group Form’</a:t>
            </a:r>
          </a:p>
          <a:p>
            <a:pPr algn="r"/>
            <a:r>
              <a:rPr lang="en-US" sz="1200" dirty="0"/>
              <a:t>Dogon settlement, Mali</a:t>
            </a:r>
          </a:p>
        </p:txBody>
      </p:sp>
    </p:spTree>
    <p:extLst>
      <p:ext uri="{BB962C8B-B14F-4D97-AF65-F5344CB8AC3E}">
        <p14:creationId xmlns:p14="http://schemas.microsoft.com/office/powerpoint/2010/main" val="3188016269"/>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E9B9C189-8E46-48D6-93AD-A8A7F10394A0}"/>
              </a:ext>
            </a:extLst>
          </p:cNvPr>
          <p:cNvSpPr txBox="1"/>
          <p:nvPr/>
        </p:nvSpPr>
        <p:spPr>
          <a:xfrm>
            <a:off x="6353175" y="6102836"/>
            <a:ext cx="5154641" cy="276999"/>
          </a:xfrm>
          <a:prstGeom prst="rect">
            <a:avLst/>
          </a:prstGeom>
          <a:noFill/>
        </p:spPr>
        <p:txBody>
          <a:bodyPr wrap="square" rtlCol="0">
            <a:spAutoFit/>
          </a:bodyPr>
          <a:lstStyle/>
          <a:p>
            <a:pPr algn="r"/>
            <a:r>
              <a:rPr lang="en-US" sz="1200" dirty="0" err="1"/>
              <a:t>Kisho</a:t>
            </a:r>
            <a:r>
              <a:rPr lang="en-US" sz="1200" dirty="0"/>
              <a:t> </a:t>
            </a:r>
            <a:r>
              <a:rPr lang="en-US" sz="1200" dirty="0" err="1"/>
              <a:t>Kurokawa</a:t>
            </a:r>
            <a:r>
              <a:rPr lang="en-US" sz="1200" dirty="0"/>
              <a:t>, </a:t>
            </a:r>
            <a:r>
              <a:rPr lang="en-US" sz="1200" i="1" dirty="0"/>
              <a:t>Agricultural City </a:t>
            </a:r>
            <a:r>
              <a:rPr lang="en-US" sz="1200" dirty="0"/>
              <a:t>(1960)</a:t>
            </a:r>
          </a:p>
        </p:txBody>
      </p:sp>
      <p:pic>
        <p:nvPicPr>
          <p:cNvPr id="6146" name="Picture 2" descr="Image result for metabolism kurokawa agricultural city">
            <a:extLst>
              <a:ext uri="{FF2B5EF4-FFF2-40B4-BE49-F238E27FC236}">
                <a16:creationId xmlns:a16="http://schemas.microsoft.com/office/drawing/2014/main" id="{56972F32-CDAF-4595-8229-7FF08170A1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4184" y="562541"/>
            <a:ext cx="8023225" cy="54471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2937522"/>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170" name="Picture 2" descr="Image result for tange metabolism">
            <a:extLst>
              <a:ext uri="{FF2B5EF4-FFF2-40B4-BE49-F238E27FC236}">
                <a16:creationId xmlns:a16="http://schemas.microsoft.com/office/drawing/2014/main" id="{EB90BC99-B77B-4B1A-AAA7-8101E6350A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9945" y="549849"/>
            <a:ext cx="8210550" cy="545350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FA81B84B-BB70-43B8-A156-EC006581BD0F}"/>
              </a:ext>
            </a:extLst>
          </p:cNvPr>
          <p:cNvSpPr txBox="1"/>
          <p:nvPr/>
        </p:nvSpPr>
        <p:spPr>
          <a:xfrm>
            <a:off x="6743700" y="6102836"/>
            <a:ext cx="4764116" cy="276999"/>
          </a:xfrm>
          <a:prstGeom prst="rect">
            <a:avLst/>
          </a:prstGeom>
          <a:noFill/>
        </p:spPr>
        <p:txBody>
          <a:bodyPr wrap="square" rtlCol="0">
            <a:spAutoFit/>
          </a:bodyPr>
          <a:lstStyle/>
          <a:p>
            <a:pPr algn="r"/>
            <a:r>
              <a:rPr lang="en-US" sz="1200" dirty="0"/>
              <a:t>Kenzo </a:t>
            </a:r>
            <a:r>
              <a:rPr lang="en-US" sz="1200" dirty="0" err="1"/>
              <a:t>Tange</a:t>
            </a:r>
            <a:r>
              <a:rPr lang="en-US" sz="1200" dirty="0"/>
              <a:t>, </a:t>
            </a:r>
            <a:r>
              <a:rPr lang="en-US" sz="1200" i="1" dirty="0"/>
              <a:t>Tokyo Bay Masterplan</a:t>
            </a:r>
            <a:r>
              <a:rPr lang="en-US" sz="1200" dirty="0"/>
              <a:t>, Tokyo (1960)</a:t>
            </a:r>
          </a:p>
        </p:txBody>
      </p:sp>
    </p:spTree>
    <p:extLst>
      <p:ext uri="{BB962C8B-B14F-4D97-AF65-F5344CB8AC3E}">
        <p14:creationId xmlns:p14="http://schemas.microsoft.com/office/powerpoint/2010/main" val="187270010"/>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A81B84B-BB70-43B8-A156-EC006581BD0F}"/>
              </a:ext>
            </a:extLst>
          </p:cNvPr>
          <p:cNvSpPr txBox="1"/>
          <p:nvPr/>
        </p:nvSpPr>
        <p:spPr>
          <a:xfrm>
            <a:off x="6743700" y="6102836"/>
            <a:ext cx="4764116" cy="276999"/>
          </a:xfrm>
          <a:prstGeom prst="rect">
            <a:avLst/>
          </a:prstGeom>
          <a:noFill/>
        </p:spPr>
        <p:txBody>
          <a:bodyPr wrap="square" rtlCol="0">
            <a:spAutoFit/>
          </a:bodyPr>
          <a:lstStyle/>
          <a:p>
            <a:pPr algn="r"/>
            <a:r>
              <a:rPr lang="en-US" sz="1200" dirty="0"/>
              <a:t>Yoji Watanabe, </a:t>
            </a:r>
            <a:r>
              <a:rPr lang="en-US" sz="1200" i="1" dirty="0"/>
              <a:t>New Sky Building #3 </a:t>
            </a:r>
            <a:r>
              <a:rPr lang="en-US" sz="1200" dirty="0"/>
              <a:t>(1972)</a:t>
            </a:r>
          </a:p>
        </p:txBody>
      </p:sp>
      <p:pic>
        <p:nvPicPr>
          <p:cNvPr id="8194" name="Picture 2" descr="sky-building-watanabe-07">
            <a:extLst>
              <a:ext uri="{FF2B5EF4-FFF2-40B4-BE49-F238E27FC236}">
                <a16:creationId xmlns:a16="http://schemas.microsoft.com/office/drawing/2014/main" id="{D53F8E81-6C5E-449E-9520-15CB26E150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7225" y="610086"/>
            <a:ext cx="7791450" cy="5194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2808647"/>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A81B84B-BB70-43B8-A156-EC006581BD0F}"/>
              </a:ext>
            </a:extLst>
          </p:cNvPr>
          <p:cNvSpPr txBox="1"/>
          <p:nvPr/>
        </p:nvSpPr>
        <p:spPr>
          <a:xfrm>
            <a:off x="6743700" y="6102836"/>
            <a:ext cx="4764116" cy="276999"/>
          </a:xfrm>
          <a:prstGeom prst="rect">
            <a:avLst/>
          </a:prstGeom>
          <a:noFill/>
        </p:spPr>
        <p:txBody>
          <a:bodyPr wrap="square" rtlCol="0">
            <a:spAutoFit/>
          </a:bodyPr>
          <a:lstStyle/>
          <a:p>
            <a:pPr algn="r"/>
            <a:r>
              <a:rPr lang="en-US" sz="1200" dirty="0" err="1"/>
              <a:t>Kiyonori</a:t>
            </a:r>
            <a:r>
              <a:rPr lang="en-US" sz="1200" dirty="0"/>
              <a:t> </a:t>
            </a:r>
            <a:r>
              <a:rPr lang="en-US" sz="1200" dirty="0" err="1"/>
              <a:t>Kikutake</a:t>
            </a:r>
            <a:r>
              <a:rPr lang="en-US" sz="1200" dirty="0"/>
              <a:t>, </a:t>
            </a:r>
            <a:r>
              <a:rPr lang="en-US" sz="1200" i="1" dirty="0"/>
              <a:t>Ocean City </a:t>
            </a:r>
            <a:r>
              <a:rPr lang="en-US" sz="1200" dirty="0"/>
              <a:t>(1968)</a:t>
            </a:r>
          </a:p>
        </p:txBody>
      </p:sp>
      <p:pic>
        <p:nvPicPr>
          <p:cNvPr id="9218" name="Picture 2">
            <a:extLst>
              <a:ext uri="{FF2B5EF4-FFF2-40B4-BE49-F238E27FC236}">
                <a16:creationId xmlns:a16="http://schemas.microsoft.com/office/drawing/2014/main" id="{6023BBFF-7A03-4FE0-AFB7-A2F212665A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0138" y="738188"/>
            <a:ext cx="6429375" cy="5191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1367309"/>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A81B84B-BB70-43B8-A156-EC006581BD0F}"/>
              </a:ext>
            </a:extLst>
          </p:cNvPr>
          <p:cNvSpPr txBox="1"/>
          <p:nvPr/>
        </p:nvSpPr>
        <p:spPr>
          <a:xfrm>
            <a:off x="6743700" y="6102836"/>
            <a:ext cx="4764116" cy="276999"/>
          </a:xfrm>
          <a:prstGeom prst="rect">
            <a:avLst/>
          </a:prstGeom>
          <a:noFill/>
        </p:spPr>
        <p:txBody>
          <a:bodyPr wrap="square" rtlCol="0">
            <a:spAutoFit/>
          </a:bodyPr>
          <a:lstStyle/>
          <a:p>
            <a:pPr algn="r"/>
            <a:r>
              <a:rPr lang="en-US" sz="1200" dirty="0" err="1"/>
              <a:t>Kiyonori</a:t>
            </a:r>
            <a:r>
              <a:rPr lang="en-US" sz="1200" dirty="0"/>
              <a:t> </a:t>
            </a:r>
            <a:r>
              <a:rPr lang="en-US" sz="1200" dirty="0" err="1"/>
              <a:t>Kikutake</a:t>
            </a:r>
            <a:r>
              <a:rPr lang="en-US" sz="1200" dirty="0"/>
              <a:t>, </a:t>
            </a:r>
            <a:r>
              <a:rPr lang="en-US" sz="1200" i="1" dirty="0"/>
              <a:t>Hotel </a:t>
            </a:r>
            <a:r>
              <a:rPr lang="en-US" sz="1200" i="1" dirty="0" err="1"/>
              <a:t>Tokoen</a:t>
            </a:r>
            <a:r>
              <a:rPr lang="en-US" sz="1200" dirty="0"/>
              <a:t>, Gunma</a:t>
            </a:r>
            <a:r>
              <a:rPr lang="en-US" sz="1200" i="1" dirty="0"/>
              <a:t> </a:t>
            </a:r>
            <a:r>
              <a:rPr lang="en-US" sz="1200" dirty="0"/>
              <a:t>(1964)</a:t>
            </a:r>
          </a:p>
        </p:txBody>
      </p:sp>
      <p:pic>
        <p:nvPicPr>
          <p:cNvPr id="10242" name="Picture 2" descr="Image result for KIKUTAKE KIYONORI, HOTEL TOKOEN, YONAGO, TOTTORI">
            <a:extLst>
              <a:ext uri="{FF2B5EF4-FFF2-40B4-BE49-F238E27FC236}">
                <a16:creationId xmlns:a16="http://schemas.microsoft.com/office/drawing/2014/main" id="{374400B6-C16A-4629-B82E-42118A4EE76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3738" y="805313"/>
            <a:ext cx="6954838" cy="51140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04038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D9C38AD-2EAB-425C-B25A-A03B1457E5C7}"/>
              </a:ext>
            </a:extLst>
          </p:cNvPr>
          <p:cNvSpPr txBox="1"/>
          <p:nvPr/>
        </p:nvSpPr>
        <p:spPr>
          <a:xfrm>
            <a:off x="9682601" y="6187081"/>
            <a:ext cx="1710341" cy="276999"/>
          </a:xfrm>
          <a:prstGeom prst="rect">
            <a:avLst/>
          </a:prstGeom>
          <a:noFill/>
        </p:spPr>
        <p:txBody>
          <a:bodyPr wrap="none" rtlCol="0">
            <a:spAutoFit/>
          </a:bodyPr>
          <a:lstStyle/>
          <a:p>
            <a:pPr algn="r"/>
            <a:r>
              <a:rPr lang="en-US" sz="1200" dirty="0">
                <a:solidFill>
                  <a:schemeClr val="bg1"/>
                </a:solidFill>
              </a:rPr>
              <a:t>Corbusier, </a:t>
            </a:r>
            <a:r>
              <a:rPr lang="en-US" sz="1200" i="1" dirty="0">
                <a:solidFill>
                  <a:schemeClr val="bg1"/>
                </a:solidFill>
              </a:rPr>
              <a:t>Ville </a:t>
            </a:r>
            <a:r>
              <a:rPr lang="en-US" sz="1200" i="1" dirty="0" err="1">
                <a:solidFill>
                  <a:schemeClr val="bg1"/>
                </a:solidFill>
              </a:rPr>
              <a:t>Radieuse</a:t>
            </a:r>
            <a:endParaRPr lang="en-US" sz="1200" dirty="0">
              <a:solidFill>
                <a:schemeClr val="bg1"/>
              </a:solidFill>
            </a:endParaRPr>
          </a:p>
        </p:txBody>
      </p:sp>
      <p:pic>
        <p:nvPicPr>
          <p:cNvPr id="2050" name="Picture 2" descr="Image result for athens charter">
            <a:extLst>
              <a:ext uri="{FF2B5EF4-FFF2-40B4-BE49-F238E27FC236}">
                <a16:creationId xmlns:a16="http://schemas.microsoft.com/office/drawing/2014/main" id="{A353B32B-6590-4AAC-A663-1983D98E33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9065" y="1985961"/>
            <a:ext cx="4324350" cy="288607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mage result for ville radieuse">
            <a:extLst>
              <a:ext uri="{FF2B5EF4-FFF2-40B4-BE49-F238E27FC236}">
                <a16:creationId xmlns:a16="http://schemas.microsoft.com/office/drawing/2014/main" id="{3FE6AA2F-34DA-4F06-9655-5DCA676003C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61430" y="1466848"/>
            <a:ext cx="4762500" cy="3924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62335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C0A3D23-FC3B-482E-A224-753A6A9122B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522795" y="916576"/>
            <a:ext cx="7146409" cy="4796248"/>
          </a:xfrm>
          <a:prstGeom prst="rect">
            <a:avLst/>
          </a:prstGeom>
        </p:spPr>
      </p:pic>
      <p:sp>
        <p:nvSpPr>
          <p:cNvPr id="5" name="TextBox 4">
            <a:extLst>
              <a:ext uri="{FF2B5EF4-FFF2-40B4-BE49-F238E27FC236}">
                <a16:creationId xmlns:a16="http://schemas.microsoft.com/office/drawing/2014/main" id="{7D9C38AD-2EAB-425C-B25A-A03B1457E5C7}"/>
              </a:ext>
            </a:extLst>
          </p:cNvPr>
          <p:cNvSpPr txBox="1"/>
          <p:nvPr/>
        </p:nvSpPr>
        <p:spPr>
          <a:xfrm>
            <a:off x="4618394" y="6187081"/>
            <a:ext cx="6774548" cy="461665"/>
          </a:xfrm>
          <a:prstGeom prst="rect">
            <a:avLst/>
          </a:prstGeom>
          <a:noFill/>
        </p:spPr>
        <p:txBody>
          <a:bodyPr wrap="none" rtlCol="0">
            <a:spAutoFit/>
          </a:bodyPr>
          <a:lstStyle/>
          <a:p>
            <a:pPr algn="r"/>
            <a:r>
              <a:rPr lang="en-US" sz="1200" dirty="0">
                <a:solidFill>
                  <a:schemeClr val="bg1"/>
                </a:solidFill>
              </a:rPr>
              <a:t>The death of CIAM, </a:t>
            </a:r>
            <a:r>
              <a:rPr lang="en-US" sz="1200" dirty="0" err="1">
                <a:solidFill>
                  <a:schemeClr val="bg1"/>
                </a:solidFill>
              </a:rPr>
              <a:t>Otterlo</a:t>
            </a:r>
            <a:r>
              <a:rPr lang="en-US" sz="1200" dirty="0">
                <a:solidFill>
                  <a:schemeClr val="bg1"/>
                </a:solidFill>
              </a:rPr>
              <a:t> (1959)</a:t>
            </a:r>
          </a:p>
          <a:p>
            <a:pPr algn="r"/>
            <a:r>
              <a:rPr lang="en-US" sz="1200" dirty="0">
                <a:solidFill>
                  <a:schemeClr val="bg1"/>
                </a:solidFill>
              </a:rPr>
              <a:t>Alison and Peter Smithson, John </a:t>
            </a:r>
            <a:r>
              <a:rPr lang="en-US" sz="1200" dirty="0" err="1">
                <a:solidFill>
                  <a:schemeClr val="bg1"/>
                </a:solidFill>
              </a:rPr>
              <a:t>Voelcker</a:t>
            </a:r>
            <a:r>
              <a:rPr lang="en-US" sz="1200" dirty="0">
                <a:solidFill>
                  <a:schemeClr val="bg1"/>
                </a:solidFill>
              </a:rPr>
              <a:t>, Jaap </a:t>
            </a:r>
            <a:r>
              <a:rPr lang="en-US" sz="1200" dirty="0" err="1">
                <a:solidFill>
                  <a:schemeClr val="bg1"/>
                </a:solidFill>
              </a:rPr>
              <a:t>Bakema</a:t>
            </a:r>
            <a:r>
              <a:rPr lang="en-US" sz="1200" dirty="0">
                <a:solidFill>
                  <a:schemeClr val="bg1"/>
                </a:solidFill>
              </a:rPr>
              <a:t>, Sandy van </a:t>
            </a:r>
            <a:r>
              <a:rPr lang="en-US" sz="1200" dirty="0" err="1">
                <a:solidFill>
                  <a:schemeClr val="bg1"/>
                </a:solidFill>
              </a:rPr>
              <a:t>Ginkel</a:t>
            </a:r>
            <a:r>
              <a:rPr lang="en-US" sz="1200" dirty="0">
                <a:solidFill>
                  <a:schemeClr val="bg1"/>
                </a:solidFill>
              </a:rPr>
              <a:t> – Aldo van Eyck, Blanche </a:t>
            </a:r>
            <a:r>
              <a:rPr lang="en-US" sz="1200" dirty="0" err="1">
                <a:solidFill>
                  <a:schemeClr val="bg1"/>
                </a:solidFill>
              </a:rPr>
              <a:t>Lemco</a:t>
            </a:r>
            <a:endParaRPr lang="en-US" sz="1200" dirty="0">
              <a:solidFill>
                <a:schemeClr val="bg1"/>
              </a:solidFill>
            </a:endParaRPr>
          </a:p>
        </p:txBody>
      </p:sp>
    </p:spTree>
    <p:extLst>
      <p:ext uri="{BB962C8B-B14F-4D97-AF65-F5344CB8AC3E}">
        <p14:creationId xmlns:p14="http://schemas.microsoft.com/office/powerpoint/2010/main" val="16232579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8A5BD19-61BA-4AE9-B4B5-B0A47A8C6583}"/>
              </a:ext>
            </a:extLst>
          </p:cNvPr>
          <p:cNvSpPr txBox="1"/>
          <p:nvPr/>
        </p:nvSpPr>
        <p:spPr>
          <a:xfrm>
            <a:off x="4356709" y="2921168"/>
            <a:ext cx="10082254" cy="1015663"/>
          </a:xfrm>
          <a:prstGeom prst="rect">
            <a:avLst/>
          </a:prstGeom>
          <a:noFill/>
        </p:spPr>
        <p:txBody>
          <a:bodyPr wrap="square" rtlCol="0">
            <a:spAutoFit/>
          </a:bodyPr>
          <a:lstStyle/>
          <a:p>
            <a:pPr algn="ctr"/>
            <a:r>
              <a:rPr lang="en-US" sz="4000" dirty="0">
                <a:solidFill>
                  <a:schemeClr val="bg1"/>
                </a:solidFill>
                <a:ea typeface="Roboto" panose="02000000000000000000" pitchFamily="2" charset="0"/>
                <a:cs typeface="Roboto" panose="02000000000000000000" pitchFamily="2" charset="0"/>
              </a:rPr>
              <a:t>Team X</a:t>
            </a:r>
            <a:endParaRPr lang="en-US" sz="4000" dirty="0">
              <a:solidFill>
                <a:schemeClr val="bg1"/>
              </a:solidFill>
            </a:endParaRPr>
          </a:p>
          <a:p>
            <a:pPr algn="ctr"/>
            <a:r>
              <a:rPr lang="en-US" sz="2000" dirty="0">
                <a:solidFill>
                  <a:schemeClr val="bg1"/>
                </a:solidFill>
                <a:ea typeface="Roboto" panose="02000000000000000000" pitchFamily="2" charset="0"/>
                <a:cs typeface="Roboto" panose="02000000000000000000" pitchFamily="2" charset="0"/>
              </a:rPr>
              <a:t>1953 - onwards</a:t>
            </a:r>
          </a:p>
        </p:txBody>
      </p:sp>
      <p:pic>
        <p:nvPicPr>
          <p:cNvPr id="4" name="Picture 3">
            <a:extLst>
              <a:ext uri="{FF2B5EF4-FFF2-40B4-BE49-F238E27FC236}">
                <a16:creationId xmlns:a16="http://schemas.microsoft.com/office/drawing/2014/main" id="{2C0A3D23-FC3B-482E-A224-753A6A9122B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1171304"/>
            <a:ext cx="7155930" cy="4515392"/>
          </a:xfrm>
          <a:prstGeom prst="rect">
            <a:avLst/>
          </a:prstGeom>
        </p:spPr>
      </p:pic>
    </p:spTree>
    <p:extLst>
      <p:ext uri="{BB962C8B-B14F-4D97-AF65-F5344CB8AC3E}">
        <p14:creationId xmlns:p14="http://schemas.microsoft.com/office/powerpoint/2010/main" val="13826959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D9C38AD-2EAB-425C-B25A-A03B1457E5C7}"/>
              </a:ext>
            </a:extLst>
          </p:cNvPr>
          <p:cNvSpPr txBox="1"/>
          <p:nvPr/>
        </p:nvSpPr>
        <p:spPr>
          <a:xfrm>
            <a:off x="9156496" y="6187081"/>
            <a:ext cx="2236446" cy="276999"/>
          </a:xfrm>
          <a:prstGeom prst="rect">
            <a:avLst/>
          </a:prstGeom>
          <a:noFill/>
        </p:spPr>
        <p:txBody>
          <a:bodyPr wrap="none" rtlCol="0">
            <a:spAutoFit/>
          </a:bodyPr>
          <a:lstStyle/>
          <a:p>
            <a:pPr algn="r"/>
            <a:r>
              <a:rPr lang="en-US" sz="1200" dirty="0">
                <a:solidFill>
                  <a:schemeClr val="bg1"/>
                </a:solidFill>
              </a:rPr>
              <a:t>Team X meetings, (1959* - 1977)</a:t>
            </a:r>
          </a:p>
        </p:txBody>
      </p:sp>
      <p:sp>
        <p:nvSpPr>
          <p:cNvPr id="6" name="TextBox 5">
            <a:extLst>
              <a:ext uri="{FF2B5EF4-FFF2-40B4-BE49-F238E27FC236}">
                <a16:creationId xmlns:a16="http://schemas.microsoft.com/office/drawing/2014/main" id="{0834B0F4-910C-4D81-B90F-A222D75C647A}"/>
              </a:ext>
            </a:extLst>
          </p:cNvPr>
          <p:cNvSpPr txBox="1"/>
          <p:nvPr/>
        </p:nvSpPr>
        <p:spPr>
          <a:xfrm>
            <a:off x="721010" y="777031"/>
            <a:ext cx="5111465" cy="5201424"/>
          </a:xfrm>
          <a:prstGeom prst="rect">
            <a:avLst/>
          </a:prstGeom>
          <a:noFill/>
        </p:spPr>
        <p:txBody>
          <a:bodyPr wrap="square" rtlCol="0">
            <a:spAutoFit/>
          </a:bodyPr>
          <a:lstStyle/>
          <a:p>
            <a:r>
              <a:rPr lang="en-US" sz="2400" dirty="0">
                <a:solidFill>
                  <a:schemeClr val="bg1"/>
                </a:solidFill>
                <a:ea typeface="Roboto" panose="02000000000000000000" pitchFamily="2" charset="0"/>
                <a:cs typeface="Roboto" panose="02000000000000000000" pitchFamily="2" charset="0"/>
              </a:rPr>
              <a:t>Team X (at CIAM) - </a:t>
            </a:r>
            <a:r>
              <a:rPr lang="en-US" sz="2400" dirty="0" err="1">
                <a:solidFill>
                  <a:schemeClr val="bg1"/>
                </a:solidFill>
                <a:ea typeface="Roboto" panose="02000000000000000000" pitchFamily="2" charset="0"/>
                <a:cs typeface="Roboto" panose="02000000000000000000" pitchFamily="2" charset="0"/>
              </a:rPr>
              <a:t>Otterlo</a:t>
            </a:r>
            <a:endParaRPr lang="en-US" sz="2400" dirty="0">
              <a:solidFill>
                <a:schemeClr val="bg1"/>
              </a:solidFill>
              <a:ea typeface="Roboto" panose="02000000000000000000" pitchFamily="2" charset="0"/>
              <a:cs typeface="Roboto" panose="02000000000000000000" pitchFamily="2" charset="0"/>
            </a:endParaRPr>
          </a:p>
          <a:p>
            <a:r>
              <a:rPr lang="en-US" dirty="0">
                <a:solidFill>
                  <a:schemeClr val="bg1"/>
                </a:solidFill>
                <a:ea typeface="Roboto" panose="02000000000000000000" pitchFamily="2" charset="0"/>
                <a:cs typeface="Roboto" panose="02000000000000000000" pitchFamily="2" charset="0"/>
              </a:rPr>
              <a:t>1959</a:t>
            </a:r>
          </a:p>
          <a:p>
            <a:endParaRPr lang="en-US" sz="1600" dirty="0">
              <a:solidFill>
                <a:schemeClr val="bg1"/>
              </a:solidFill>
              <a:ea typeface="Roboto" panose="02000000000000000000" pitchFamily="2" charset="0"/>
              <a:cs typeface="Roboto" panose="02000000000000000000" pitchFamily="2" charset="0"/>
            </a:endParaRPr>
          </a:p>
          <a:p>
            <a:r>
              <a:rPr lang="en-US" sz="2400" dirty="0" err="1">
                <a:solidFill>
                  <a:schemeClr val="bg1"/>
                </a:solidFill>
                <a:ea typeface="Roboto" panose="02000000000000000000" pitchFamily="2" charset="0"/>
                <a:cs typeface="Roboto" panose="02000000000000000000" pitchFamily="2" charset="0"/>
              </a:rPr>
              <a:t>Bagnols</a:t>
            </a:r>
            <a:r>
              <a:rPr lang="en-US" sz="2400" dirty="0">
                <a:solidFill>
                  <a:schemeClr val="bg1"/>
                </a:solidFill>
                <a:ea typeface="Roboto" panose="02000000000000000000" pitchFamily="2" charset="0"/>
                <a:cs typeface="Roboto" panose="02000000000000000000" pitchFamily="2" charset="0"/>
              </a:rPr>
              <a:t>-sur-</a:t>
            </a:r>
            <a:r>
              <a:rPr lang="en-US" sz="2400" dirty="0" err="1">
                <a:solidFill>
                  <a:schemeClr val="bg1"/>
                </a:solidFill>
                <a:ea typeface="Roboto" panose="02000000000000000000" pitchFamily="2" charset="0"/>
                <a:cs typeface="Roboto" panose="02000000000000000000" pitchFamily="2" charset="0"/>
              </a:rPr>
              <a:t>Cèze</a:t>
            </a:r>
            <a:r>
              <a:rPr lang="en-US" sz="2400" dirty="0">
                <a:solidFill>
                  <a:schemeClr val="bg1"/>
                </a:solidFill>
                <a:ea typeface="Roboto" panose="02000000000000000000" pitchFamily="2" charset="0"/>
                <a:cs typeface="Roboto" panose="02000000000000000000" pitchFamily="2" charset="0"/>
              </a:rPr>
              <a:t>, France</a:t>
            </a:r>
          </a:p>
          <a:p>
            <a:r>
              <a:rPr lang="en-US" dirty="0">
                <a:solidFill>
                  <a:schemeClr val="bg1"/>
                </a:solidFill>
                <a:ea typeface="Roboto" panose="02000000000000000000" pitchFamily="2" charset="0"/>
                <a:cs typeface="Roboto" panose="02000000000000000000" pitchFamily="2" charset="0"/>
              </a:rPr>
              <a:t>1960</a:t>
            </a:r>
          </a:p>
          <a:p>
            <a:endParaRPr lang="en-US" sz="1600" dirty="0">
              <a:solidFill>
                <a:schemeClr val="bg1"/>
              </a:solidFill>
              <a:ea typeface="Roboto" panose="02000000000000000000" pitchFamily="2" charset="0"/>
              <a:cs typeface="Roboto" panose="02000000000000000000" pitchFamily="2" charset="0"/>
            </a:endParaRPr>
          </a:p>
          <a:p>
            <a:r>
              <a:rPr lang="en-US" sz="2400" dirty="0" err="1">
                <a:solidFill>
                  <a:schemeClr val="bg1"/>
                </a:solidFill>
                <a:ea typeface="Roboto" panose="02000000000000000000" pitchFamily="2" charset="0"/>
                <a:cs typeface="Roboto" panose="02000000000000000000" pitchFamily="2" charset="0"/>
              </a:rPr>
              <a:t>Royaumont</a:t>
            </a:r>
            <a:r>
              <a:rPr lang="en-US" sz="2400" dirty="0">
                <a:solidFill>
                  <a:schemeClr val="bg1"/>
                </a:solidFill>
                <a:ea typeface="Roboto" panose="02000000000000000000" pitchFamily="2" charset="0"/>
                <a:cs typeface="Roboto" panose="02000000000000000000" pitchFamily="2" charset="0"/>
              </a:rPr>
              <a:t>, France</a:t>
            </a:r>
          </a:p>
          <a:p>
            <a:r>
              <a:rPr lang="en-US" dirty="0">
                <a:solidFill>
                  <a:schemeClr val="bg1"/>
                </a:solidFill>
                <a:ea typeface="Roboto" panose="02000000000000000000" pitchFamily="2" charset="0"/>
                <a:cs typeface="Roboto" panose="02000000000000000000" pitchFamily="2" charset="0"/>
              </a:rPr>
              <a:t>1962</a:t>
            </a:r>
          </a:p>
          <a:p>
            <a:endParaRPr lang="en-US" sz="1600" dirty="0">
              <a:solidFill>
                <a:schemeClr val="bg1"/>
              </a:solidFill>
              <a:ea typeface="Roboto" panose="02000000000000000000" pitchFamily="2" charset="0"/>
              <a:cs typeface="Roboto" panose="02000000000000000000" pitchFamily="2" charset="0"/>
            </a:endParaRPr>
          </a:p>
          <a:p>
            <a:r>
              <a:rPr lang="en-US" sz="2400" dirty="0">
                <a:solidFill>
                  <a:schemeClr val="bg1"/>
                </a:solidFill>
                <a:ea typeface="Roboto" panose="02000000000000000000" pitchFamily="2" charset="0"/>
                <a:cs typeface="Roboto" panose="02000000000000000000" pitchFamily="2" charset="0"/>
              </a:rPr>
              <a:t>Berlin, Germany</a:t>
            </a:r>
          </a:p>
          <a:p>
            <a:r>
              <a:rPr lang="en-US" dirty="0">
                <a:solidFill>
                  <a:schemeClr val="bg1"/>
                </a:solidFill>
                <a:ea typeface="Roboto" panose="02000000000000000000" pitchFamily="2" charset="0"/>
                <a:cs typeface="Roboto" panose="02000000000000000000" pitchFamily="2" charset="0"/>
              </a:rPr>
              <a:t>1965</a:t>
            </a:r>
          </a:p>
          <a:p>
            <a:endParaRPr lang="en-US" sz="1600" dirty="0">
              <a:solidFill>
                <a:schemeClr val="bg1"/>
              </a:solidFill>
              <a:ea typeface="Roboto" panose="02000000000000000000" pitchFamily="2" charset="0"/>
              <a:cs typeface="Roboto" panose="02000000000000000000" pitchFamily="2" charset="0"/>
            </a:endParaRPr>
          </a:p>
          <a:p>
            <a:r>
              <a:rPr lang="en-US" sz="2400" dirty="0">
                <a:solidFill>
                  <a:schemeClr val="bg1"/>
                </a:solidFill>
                <a:ea typeface="Roboto" panose="02000000000000000000" pitchFamily="2" charset="0"/>
                <a:cs typeface="Roboto" panose="02000000000000000000" pitchFamily="2" charset="0"/>
              </a:rPr>
              <a:t>Urbino, Italy</a:t>
            </a:r>
          </a:p>
          <a:p>
            <a:r>
              <a:rPr lang="en-US" dirty="0">
                <a:solidFill>
                  <a:schemeClr val="bg1"/>
                </a:solidFill>
                <a:ea typeface="Roboto" panose="02000000000000000000" pitchFamily="2" charset="0"/>
                <a:cs typeface="Roboto" panose="02000000000000000000" pitchFamily="2" charset="0"/>
              </a:rPr>
              <a:t>1966</a:t>
            </a:r>
          </a:p>
          <a:p>
            <a:endParaRPr lang="en-US" sz="1600" dirty="0">
              <a:solidFill>
                <a:schemeClr val="bg1"/>
              </a:solidFill>
              <a:ea typeface="Roboto" panose="02000000000000000000" pitchFamily="2" charset="0"/>
              <a:cs typeface="Roboto" panose="02000000000000000000" pitchFamily="2" charset="0"/>
            </a:endParaRPr>
          </a:p>
          <a:p>
            <a:r>
              <a:rPr lang="en-US" sz="2400" dirty="0">
                <a:solidFill>
                  <a:schemeClr val="bg1"/>
                </a:solidFill>
                <a:ea typeface="Roboto" panose="02000000000000000000" pitchFamily="2" charset="0"/>
                <a:cs typeface="Roboto" panose="02000000000000000000" pitchFamily="2" charset="0"/>
              </a:rPr>
              <a:t>Toulouse, France</a:t>
            </a:r>
          </a:p>
          <a:p>
            <a:r>
              <a:rPr lang="en-US" dirty="0">
                <a:solidFill>
                  <a:schemeClr val="bg1"/>
                </a:solidFill>
                <a:ea typeface="Roboto" panose="02000000000000000000" pitchFamily="2" charset="0"/>
                <a:cs typeface="Roboto" panose="02000000000000000000" pitchFamily="2" charset="0"/>
              </a:rPr>
              <a:t>1971</a:t>
            </a:r>
          </a:p>
        </p:txBody>
      </p:sp>
      <p:sp>
        <p:nvSpPr>
          <p:cNvPr id="7" name="TextBox 6">
            <a:extLst>
              <a:ext uri="{FF2B5EF4-FFF2-40B4-BE49-F238E27FC236}">
                <a16:creationId xmlns:a16="http://schemas.microsoft.com/office/drawing/2014/main" id="{417E8E66-4076-45B6-B94C-B984DE392FCC}"/>
              </a:ext>
            </a:extLst>
          </p:cNvPr>
          <p:cNvSpPr txBox="1"/>
          <p:nvPr/>
        </p:nvSpPr>
        <p:spPr>
          <a:xfrm>
            <a:off x="6433990" y="767506"/>
            <a:ext cx="4899029" cy="4308872"/>
          </a:xfrm>
          <a:prstGeom prst="rect">
            <a:avLst/>
          </a:prstGeom>
          <a:noFill/>
        </p:spPr>
        <p:txBody>
          <a:bodyPr wrap="square" rtlCol="0">
            <a:spAutoFit/>
          </a:bodyPr>
          <a:lstStyle/>
          <a:p>
            <a:r>
              <a:rPr lang="en-US" sz="2400" dirty="0">
                <a:solidFill>
                  <a:schemeClr val="bg1"/>
                </a:solidFill>
                <a:ea typeface="Roboto" panose="02000000000000000000" pitchFamily="2" charset="0"/>
                <a:cs typeface="Roboto" panose="02000000000000000000" pitchFamily="2" charset="0"/>
              </a:rPr>
              <a:t>Berlin, Germany</a:t>
            </a:r>
          </a:p>
          <a:p>
            <a:r>
              <a:rPr lang="en-US" dirty="0">
                <a:solidFill>
                  <a:schemeClr val="bg1"/>
                </a:solidFill>
                <a:ea typeface="Roboto" panose="02000000000000000000" pitchFamily="2" charset="0"/>
                <a:cs typeface="Roboto" panose="02000000000000000000" pitchFamily="2" charset="0"/>
              </a:rPr>
              <a:t>1973</a:t>
            </a:r>
          </a:p>
          <a:p>
            <a:endParaRPr lang="en-US" sz="1600" dirty="0">
              <a:solidFill>
                <a:schemeClr val="bg1"/>
              </a:solidFill>
              <a:ea typeface="Roboto" panose="02000000000000000000" pitchFamily="2" charset="0"/>
              <a:cs typeface="Roboto" panose="02000000000000000000" pitchFamily="2" charset="0"/>
            </a:endParaRPr>
          </a:p>
          <a:p>
            <a:r>
              <a:rPr lang="en-US" sz="2400" dirty="0">
                <a:solidFill>
                  <a:schemeClr val="bg1"/>
                </a:solidFill>
                <a:ea typeface="Roboto" panose="02000000000000000000" pitchFamily="2" charset="0"/>
                <a:cs typeface="Roboto" panose="02000000000000000000" pitchFamily="2" charset="0"/>
              </a:rPr>
              <a:t>Rotterdam, The Netherlands</a:t>
            </a:r>
          </a:p>
          <a:p>
            <a:r>
              <a:rPr lang="en-US" dirty="0">
                <a:solidFill>
                  <a:schemeClr val="bg1"/>
                </a:solidFill>
                <a:ea typeface="Roboto" panose="02000000000000000000" pitchFamily="2" charset="0"/>
                <a:cs typeface="Roboto" panose="02000000000000000000" pitchFamily="2" charset="0"/>
              </a:rPr>
              <a:t>1972</a:t>
            </a:r>
          </a:p>
          <a:p>
            <a:endParaRPr lang="en-US" sz="1600" dirty="0">
              <a:solidFill>
                <a:schemeClr val="bg1"/>
              </a:solidFill>
              <a:ea typeface="Roboto" panose="02000000000000000000" pitchFamily="2" charset="0"/>
              <a:cs typeface="Roboto" panose="02000000000000000000" pitchFamily="2" charset="0"/>
            </a:endParaRPr>
          </a:p>
          <a:p>
            <a:r>
              <a:rPr lang="en-US" sz="2400" dirty="0">
                <a:solidFill>
                  <a:schemeClr val="bg1"/>
                </a:solidFill>
                <a:ea typeface="Roboto" panose="02000000000000000000" pitchFamily="2" charset="0"/>
                <a:cs typeface="Roboto" panose="02000000000000000000" pitchFamily="2" charset="0"/>
              </a:rPr>
              <a:t>London, UK</a:t>
            </a:r>
          </a:p>
          <a:p>
            <a:r>
              <a:rPr lang="en-US" dirty="0">
                <a:solidFill>
                  <a:schemeClr val="bg1"/>
                </a:solidFill>
                <a:ea typeface="Roboto" panose="02000000000000000000" pitchFamily="2" charset="0"/>
                <a:cs typeface="Roboto" panose="02000000000000000000" pitchFamily="2" charset="0"/>
              </a:rPr>
              <a:t>1975</a:t>
            </a:r>
          </a:p>
          <a:p>
            <a:endParaRPr lang="en-US" sz="1600" dirty="0">
              <a:solidFill>
                <a:schemeClr val="bg1"/>
              </a:solidFill>
              <a:ea typeface="Roboto" panose="02000000000000000000" pitchFamily="2" charset="0"/>
              <a:cs typeface="Roboto" panose="02000000000000000000" pitchFamily="2" charset="0"/>
            </a:endParaRPr>
          </a:p>
          <a:p>
            <a:r>
              <a:rPr lang="en-US" sz="2400" dirty="0">
                <a:solidFill>
                  <a:schemeClr val="bg1"/>
                </a:solidFill>
                <a:ea typeface="Roboto" panose="02000000000000000000" pitchFamily="2" charset="0"/>
                <a:cs typeface="Roboto" panose="02000000000000000000" pitchFamily="2" charset="0"/>
              </a:rPr>
              <a:t>Spoleto, Italy </a:t>
            </a:r>
          </a:p>
          <a:p>
            <a:r>
              <a:rPr lang="en-US" dirty="0">
                <a:solidFill>
                  <a:schemeClr val="bg1"/>
                </a:solidFill>
                <a:ea typeface="Roboto" panose="02000000000000000000" pitchFamily="2" charset="0"/>
                <a:cs typeface="Roboto" panose="02000000000000000000" pitchFamily="2" charset="0"/>
              </a:rPr>
              <a:t>1976</a:t>
            </a:r>
          </a:p>
          <a:p>
            <a:endParaRPr lang="en-US" sz="1600" dirty="0">
              <a:solidFill>
                <a:schemeClr val="bg1"/>
              </a:solidFill>
              <a:ea typeface="Roboto" panose="02000000000000000000" pitchFamily="2" charset="0"/>
              <a:cs typeface="Roboto" panose="02000000000000000000" pitchFamily="2" charset="0"/>
            </a:endParaRPr>
          </a:p>
          <a:p>
            <a:r>
              <a:rPr lang="en-US" sz="2400" dirty="0" err="1">
                <a:solidFill>
                  <a:schemeClr val="bg1"/>
                </a:solidFill>
                <a:ea typeface="Roboto" panose="02000000000000000000" pitchFamily="2" charset="0"/>
                <a:cs typeface="Roboto" panose="02000000000000000000" pitchFamily="2" charset="0"/>
              </a:rPr>
              <a:t>Bonnieux</a:t>
            </a:r>
            <a:r>
              <a:rPr lang="en-US" sz="2400" dirty="0">
                <a:solidFill>
                  <a:schemeClr val="bg1"/>
                </a:solidFill>
                <a:ea typeface="Roboto" panose="02000000000000000000" pitchFamily="2" charset="0"/>
                <a:cs typeface="Roboto" panose="02000000000000000000" pitchFamily="2" charset="0"/>
              </a:rPr>
              <a:t>, France</a:t>
            </a:r>
          </a:p>
          <a:p>
            <a:r>
              <a:rPr lang="en-US" dirty="0">
                <a:solidFill>
                  <a:schemeClr val="bg1"/>
                </a:solidFill>
                <a:ea typeface="Roboto" panose="02000000000000000000" pitchFamily="2" charset="0"/>
                <a:cs typeface="Roboto" panose="02000000000000000000" pitchFamily="2" charset="0"/>
              </a:rPr>
              <a:t>1977</a:t>
            </a:r>
          </a:p>
        </p:txBody>
      </p:sp>
    </p:spTree>
    <p:extLst>
      <p:ext uri="{BB962C8B-B14F-4D97-AF65-F5344CB8AC3E}">
        <p14:creationId xmlns:p14="http://schemas.microsoft.com/office/powerpoint/2010/main" val="9610735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8A5BD19-61BA-4AE9-B4B5-B0A47A8C6583}"/>
              </a:ext>
            </a:extLst>
          </p:cNvPr>
          <p:cNvSpPr txBox="1"/>
          <p:nvPr/>
        </p:nvSpPr>
        <p:spPr>
          <a:xfrm>
            <a:off x="1304925" y="2328297"/>
            <a:ext cx="4574402" cy="2677656"/>
          </a:xfrm>
          <a:prstGeom prst="rect">
            <a:avLst/>
          </a:prstGeom>
          <a:noFill/>
        </p:spPr>
        <p:txBody>
          <a:bodyPr wrap="square" rtlCol="0">
            <a:spAutoFit/>
          </a:bodyPr>
          <a:lstStyle/>
          <a:p>
            <a:pPr algn="r"/>
            <a:r>
              <a:rPr lang="en-US" sz="2800" dirty="0">
                <a:solidFill>
                  <a:schemeClr val="bg1"/>
                </a:solidFill>
                <a:ea typeface="Roboto" panose="02000000000000000000" pitchFamily="2" charset="0"/>
                <a:cs typeface="Roboto" panose="02000000000000000000" pitchFamily="2" charset="0"/>
              </a:rPr>
              <a:t>Freedom</a:t>
            </a:r>
          </a:p>
          <a:p>
            <a:pPr algn="r"/>
            <a:r>
              <a:rPr lang="en-US" sz="2800" dirty="0">
                <a:solidFill>
                  <a:schemeClr val="bg1"/>
                </a:solidFill>
                <a:ea typeface="Roboto" panose="02000000000000000000" pitchFamily="2" charset="0"/>
                <a:cs typeface="Roboto" panose="02000000000000000000" pitchFamily="2" charset="0"/>
              </a:rPr>
              <a:t>Simultaneity</a:t>
            </a:r>
          </a:p>
          <a:p>
            <a:pPr algn="r"/>
            <a:r>
              <a:rPr lang="en-US" sz="2800" dirty="0">
                <a:solidFill>
                  <a:schemeClr val="bg1"/>
                </a:solidFill>
                <a:ea typeface="Roboto" panose="02000000000000000000" pitchFamily="2" charset="0"/>
                <a:cs typeface="Roboto" panose="02000000000000000000" pitchFamily="2" charset="0"/>
              </a:rPr>
              <a:t>Integration</a:t>
            </a:r>
          </a:p>
          <a:p>
            <a:pPr algn="r"/>
            <a:r>
              <a:rPr lang="en-US" sz="2800" dirty="0">
                <a:solidFill>
                  <a:schemeClr val="bg1"/>
                </a:solidFill>
                <a:ea typeface="Roboto" panose="02000000000000000000" pitchFamily="2" charset="0"/>
                <a:cs typeface="Roboto" panose="02000000000000000000" pitchFamily="2" charset="0"/>
              </a:rPr>
              <a:t>Town-planning</a:t>
            </a:r>
          </a:p>
          <a:p>
            <a:pPr algn="r"/>
            <a:r>
              <a:rPr lang="en-US" sz="2800" dirty="0">
                <a:solidFill>
                  <a:schemeClr val="bg1"/>
                </a:solidFill>
                <a:ea typeface="Roboto" panose="02000000000000000000" pitchFamily="2" charset="0"/>
                <a:cs typeface="Roboto" panose="02000000000000000000" pitchFamily="2" charset="0"/>
              </a:rPr>
              <a:t>Structure</a:t>
            </a:r>
          </a:p>
          <a:p>
            <a:pPr algn="r"/>
            <a:r>
              <a:rPr lang="en-US" sz="2800" dirty="0">
                <a:solidFill>
                  <a:schemeClr val="bg1"/>
                </a:solidFill>
                <a:ea typeface="Roboto" panose="02000000000000000000" pitchFamily="2" charset="0"/>
                <a:cs typeface="Roboto" panose="02000000000000000000" pitchFamily="2" charset="0"/>
              </a:rPr>
              <a:t>Function of Architecture</a:t>
            </a:r>
          </a:p>
        </p:txBody>
      </p:sp>
      <p:sp>
        <p:nvSpPr>
          <p:cNvPr id="5" name="TextBox 4">
            <a:extLst>
              <a:ext uri="{FF2B5EF4-FFF2-40B4-BE49-F238E27FC236}">
                <a16:creationId xmlns:a16="http://schemas.microsoft.com/office/drawing/2014/main" id="{BA257E7B-2E8C-4DD8-80A1-8409C6CC5FC3}"/>
              </a:ext>
            </a:extLst>
          </p:cNvPr>
          <p:cNvSpPr txBox="1"/>
          <p:nvPr/>
        </p:nvSpPr>
        <p:spPr>
          <a:xfrm>
            <a:off x="6381750" y="2328297"/>
            <a:ext cx="4574402" cy="2677656"/>
          </a:xfrm>
          <a:prstGeom prst="rect">
            <a:avLst/>
          </a:prstGeom>
          <a:noFill/>
        </p:spPr>
        <p:txBody>
          <a:bodyPr wrap="square" rtlCol="0">
            <a:spAutoFit/>
          </a:bodyPr>
          <a:lstStyle/>
          <a:p>
            <a:r>
              <a:rPr lang="en-US" sz="2800" dirty="0">
                <a:solidFill>
                  <a:schemeClr val="bg1"/>
                </a:solidFill>
                <a:ea typeface="Roboto" panose="02000000000000000000" pitchFamily="2" charset="0"/>
                <a:cs typeface="Roboto" panose="02000000000000000000" pitchFamily="2" charset="0"/>
              </a:rPr>
              <a:t>Dictatorship</a:t>
            </a:r>
          </a:p>
          <a:p>
            <a:r>
              <a:rPr lang="en-US" sz="2800" dirty="0">
                <a:solidFill>
                  <a:schemeClr val="bg1"/>
                </a:solidFill>
                <a:ea typeface="Roboto" panose="02000000000000000000" pitchFamily="2" charset="0"/>
                <a:cs typeface="Roboto" panose="02000000000000000000" pitchFamily="2" charset="0"/>
              </a:rPr>
              <a:t>Hierarchy</a:t>
            </a:r>
          </a:p>
          <a:p>
            <a:r>
              <a:rPr lang="en-US" sz="2800" dirty="0">
                <a:solidFill>
                  <a:schemeClr val="bg1"/>
                </a:solidFill>
                <a:ea typeface="Roboto" panose="02000000000000000000" pitchFamily="2" charset="0"/>
                <a:cs typeface="Roboto" panose="02000000000000000000" pitchFamily="2" charset="0"/>
              </a:rPr>
              <a:t>Chaos</a:t>
            </a:r>
          </a:p>
          <a:p>
            <a:r>
              <a:rPr lang="en-US" sz="2800" dirty="0">
                <a:solidFill>
                  <a:schemeClr val="bg1"/>
                </a:solidFill>
                <a:ea typeface="Roboto" panose="02000000000000000000" pitchFamily="2" charset="0"/>
                <a:cs typeface="Roboto" panose="02000000000000000000" pitchFamily="2" charset="0"/>
              </a:rPr>
              <a:t>Administration</a:t>
            </a:r>
          </a:p>
          <a:p>
            <a:r>
              <a:rPr lang="en-US" sz="2800" dirty="0">
                <a:solidFill>
                  <a:schemeClr val="bg1"/>
                </a:solidFill>
                <a:ea typeface="Roboto" panose="02000000000000000000" pitchFamily="2" charset="0"/>
                <a:cs typeface="Roboto" panose="02000000000000000000" pitchFamily="2" charset="0"/>
              </a:rPr>
              <a:t>Decoration</a:t>
            </a:r>
          </a:p>
          <a:p>
            <a:r>
              <a:rPr lang="en-US" sz="2800" dirty="0">
                <a:solidFill>
                  <a:schemeClr val="bg1"/>
                </a:solidFill>
                <a:ea typeface="Roboto" panose="02000000000000000000" pitchFamily="2" charset="0"/>
                <a:cs typeface="Roboto" panose="02000000000000000000" pitchFamily="2" charset="0"/>
              </a:rPr>
              <a:t>Functionalism</a:t>
            </a:r>
          </a:p>
        </p:txBody>
      </p:sp>
      <p:sp>
        <p:nvSpPr>
          <p:cNvPr id="9" name="TextBox 8">
            <a:extLst>
              <a:ext uri="{FF2B5EF4-FFF2-40B4-BE49-F238E27FC236}">
                <a16:creationId xmlns:a16="http://schemas.microsoft.com/office/drawing/2014/main" id="{B73FDEA2-9A78-441F-A1C6-0C043AD1969A}"/>
              </a:ext>
            </a:extLst>
          </p:cNvPr>
          <p:cNvSpPr txBox="1"/>
          <p:nvPr/>
        </p:nvSpPr>
        <p:spPr>
          <a:xfrm>
            <a:off x="1666875" y="922383"/>
            <a:ext cx="4574402" cy="707886"/>
          </a:xfrm>
          <a:prstGeom prst="rect">
            <a:avLst/>
          </a:prstGeom>
          <a:noFill/>
        </p:spPr>
        <p:txBody>
          <a:bodyPr wrap="square" rtlCol="0">
            <a:spAutoFit/>
          </a:bodyPr>
          <a:lstStyle/>
          <a:p>
            <a:pPr algn="ctr"/>
            <a:r>
              <a:rPr lang="en-US" sz="4000" b="1" dirty="0">
                <a:solidFill>
                  <a:schemeClr val="bg1"/>
                </a:solidFill>
                <a:ea typeface="Roboto" panose="02000000000000000000" pitchFamily="2" charset="0"/>
                <a:cs typeface="Roboto" panose="02000000000000000000" pitchFamily="2" charset="0"/>
              </a:rPr>
              <a:t>Team X</a:t>
            </a:r>
          </a:p>
        </p:txBody>
      </p:sp>
      <p:sp>
        <p:nvSpPr>
          <p:cNvPr id="10" name="TextBox 9">
            <a:extLst>
              <a:ext uri="{FF2B5EF4-FFF2-40B4-BE49-F238E27FC236}">
                <a16:creationId xmlns:a16="http://schemas.microsoft.com/office/drawing/2014/main" id="{47CD4231-0054-4EC6-A877-31295698089E}"/>
              </a:ext>
            </a:extLst>
          </p:cNvPr>
          <p:cNvSpPr txBox="1"/>
          <p:nvPr/>
        </p:nvSpPr>
        <p:spPr>
          <a:xfrm>
            <a:off x="5879327" y="922383"/>
            <a:ext cx="4574402" cy="707886"/>
          </a:xfrm>
          <a:prstGeom prst="rect">
            <a:avLst/>
          </a:prstGeom>
          <a:noFill/>
        </p:spPr>
        <p:txBody>
          <a:bodyPr wrap="square" rtlCol="0">
            <a:spAutoFit/>
          </a:bodyPr>
          <a:lstStyle/>
          <a:p>
            <a:pPr algn="ctr"/>
            <a:r>
              <a:rPr lang="en-US" sz="4000" b="1" dirty="0">
                <a:solidFill>
                  <a:schemeClr val="bg1"/>
                </a:solidFill>
                <a:ea typeface="Roboto" panose="02000000000000000000" pitchFamily="2" charset="0"/>
                <a:cs typeface="Roboto" panose="02000000000000000000" pitchFamily="2" charset="0"/>
              </a:rPr>
              <a:t>Modernism</a:t>
            </a:r>
          </a:p>
        </p:txBody>
      </p:sp>
    </p:spTree>
    <p:extLst>
      <p:ext uri="{BB962C8B-B14F-4D97-AF65-F5344CB8AC3E}">
        <p14:creationId xmlns:p14="http://schemas.microsoft.com/office/powerpoint/2010/main" val="1081353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D9C38AD-2EAB-425C-B25A-A03B1457E5C7}"/>
              </a:ext>
            </a:extLst>
          </p:cNvPr>
          <p:cNvSpPr txBox="1"/>
          <p:nvPr/>
        </p:nvSpPr>
        <p:spPr>
          <a:xfrm>
            <a:off x="6581112" y="6187081"/>
            <a:ext cx="4811830" cy="276999"/>
          </a:xfrm>
          <a:prstGeom prst="rect">
            <a:avLst/>
          </a:prstGeom>
          <a:noFill/>
        </p:spPr>
        <p:txBody>
          <a:bodyPr wrap="none" rtlCol="0">
            <a:spAutoFit/>
          </a:bodyPr>
          <a:lstStyle/>
          <a:p>
            <a:pPr algn="r"/>
            <a:r>
              <a:rPr lang="en-US" sz="1200" dirty="0">
                <a:solidFill>
                  <a:schemeClr val="bg1"/>
                </a:solidFill>
              </a:rPr>
              <a:t>Alison Smithson, </a:t>
            </a:r>
            <a:r>
              <a:rPr lang="en-US" sz="1200" i="1" dirty="0">
                <a:solidFill>
                  <a:schemeClr val="bg1"/>
                </a:solidFill>
              </a:rPr>
              <a:t>The Emergence of Team X out of CIAM: Documents </a:t>
            </a:r>
            <a:r>
              <a:rPr lang="en-US" sz="1200" dirty="0">
                <a:solidFill>
                  <a:schemeClr val="bg1"/>
                </a:solidFill>
              </a:rPr>
              <a:t>(1982)</a:t>
            </a:r>
          </a:p>
        </p:txBody>
      </p:sp>
      <p:pic>
        <p:nvPicPr>
          <p:cNvPr id="4" name="Picture 3">
            <a:extLst>
              <a:ext uri="{FF2B5EF4-FFF2-40B4-BE49-F238E27FC236}">
                <a16:creationId xmlns:a16="http://schemas.microsoft.com/office/drawing/2014/main" id="{C0389EB4-8384-4F51-8A67-9284F0F165F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1886" y="1667256"/>
            <a:ext cx="6150318" cy="3523488"/>
          </a:xfrm>
          <a:prstGeom prst="rect">
            <a:avLst/>
          </a:prstGeom>
        </p:spPr>
      </p:pic>
      <p:pic>
        <p:nvPicPr>
          <p:cNvPr id="1026" name="Picture 2" descr="Image result for alison peter smithson">
            <a:extLst>
              <a:ext uri="{FF2B5EF4-FFF2-40B4-BE49-F238E27FC236}">
                <a16:creationId xmlns:a16="http://schemas.microsoft.com/office/drawing/2014/main" id="{852FCD9B-4232-43D0-BD99-E78F4EEDCA2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86625" y="1197356"/>
            <a:ext cx="3638550" cy="44632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67999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D9C38AD-2EAB-425C-B25A-A03B1457E5C7}"/>
              </a:ext>
            </a:extLst>
          </p:cNvPr>
          <p:cNvSpPr txBox="1"/>
          <p:nvPr/>
        </p:nvSpPr>
        <p:spPr>
          <a:xfrm>
            <a:off x="6581112" y="6187081"/>
            <a:ext cx="4811830" cy="276999"/>
          </a:xfrm>
          <a:prstGeom prst="rect">
            <a:avLst/>
          </a:prstGeom>
          <a:noFill/>
        </p:spPr>
        <p:txBody>
          <a:bodyPr wrap="none" rtlCol="0">
            <a:spAutoFit/>
          </a:bodyPr>
          <a:lstStyle/>
          <a:p>
            <a:pPr algn="r"/>
            <a:r>
              <a:rPr lang="en-US" sz="1200" dirty="0">
                <a:solidFill>
                  <a:schemeClr val="bg1"/>
                </a:solidFill>
              </a:rPr>
              <a:t>Alison Smithson, </a:t>
            </a:r>
            <a:r>
              <a:rPr lang="en-US" sz="1200" i="1" dirty="0">
                <a:solidFill>
                  <a:schemeClr val="bg1"/>
                </a:solidFill>
              </a:rPr>
              <a:t>The Emergence of Team X out of CIAM: Documents </a:t>
            </a:r>
            <a:r>
              <a:rPr lang="en-US" sz="1200" dirty="0">
                <a:solidFill>
                  <a:schemeClr val="bg1"/>
                </a:solidFill>
              </a:rPr>
              <a:t>(1982)</a:t>
            </a:r>
          </a:p>
        </p:txBody>
      </p:sp>
      <p:sp>
        <p:nvSpPr>
          <p:cNvPr id="2" name="TextBox 1">
            <a:extLst>
              <a:ext uri="{FF2B5EF4-FFF2-40B4-BE49-F238E27FC236}">
                <a16:creationId xmlns:a16="http://schemas.microsoft.com/office/drawing/2014/main" id="{D24179A5-520A-4A77-81CC-D63F48120C66}"/>
              </a:ext>
            </a:extLst>
          </p:cNvPr>
          <p:cNvSpPr txBox="1"/>
          <p:nvPr/>
        </p:nvSpPr>
        <p:spPr>
          <a:xfrm>
            <a:off x="1624012" y="1066800"/>
            <a:ext cx="8943975" cy="4401205"/>
          </a:xfrm>
          <a:prstGeom prst="rect">
            <a:avLst/>
          </a:prstGeom>
          <a:noFill/>
        </p:spPr>
        <p:txBody>
          <a:bodyPr wrap="square" rtlCol="0">
            <a:spAutoFit/>
          </a:bodyPr>
          <a:lstStyle/>
          <a:p>
            <a:r>
              <a:rPr lang="en-US" sz="2800" dirty="0">
                <a:solidFill>
                  <a:schemeClr val="bg1"/>
                </a:solidFill>
              </a:rPr>
              <a:t>“A community should be built up from </a:t>
            </a:r>
            <a:r>
              <a:rPr lang="en-US" sz="2800" b="1" dirty="0">
                <a:solidFill>
                  <a:srgbClr val="C00000"/>
                </a:solidFill>
              </a:rPr>
              <a:t>a hierarchy of associational elements</a:t>
            </a:r>
            <a:r>
              <a:rPr lang="en-US" sz="2800" dirty="0">
                <a:solidFill>
                  <a:schemeClr val="bg1"/>
                </a:solidFill>
              </a:rPr>
              <a:t> and tries to express these various levels of association (THE HOUSE, THE STREET, THE DISTRICT, THE CITY) algebraically...</a:t>
            </a:r>
          </a:p>
          <a:p>
            <a:endParaRPr lang="en-US" sz="2800" dirty="0">
              <a:solidFill>
                <a:schemeClr val="bg1"/>
              </a:solidFill>
            </a:endParaRPr>
          </a:p>
          <a:p>
            <a:r>
              <a:rPr lang="en-US" sz="2800" dirty="0">
                <a:solidFill>
                  <a:schemeClr val="bg1"/>
                </a:solidFill>
              </a:rPr>
              <a:t>Our hierarchy of associations is woven into a modulated continuum representing </a:t>
            </a:r>
            <a:r>
              <a:rPr lang="en-US" sz="2800" b="1" dirty="0">
                <a:solidFill>
                  <a:srgbClr val="C00000"/>
                </a:solidFill>
              </a:rPr>
              <a:t>the true complexity of human association</a:t>
            </a:r>
            <a:r>
              <a:rPr lang="en-US" sz="2800" dirty="0">
                <a:solidFill>
                  <a:schemeClr val="bg1"/>
                </a:solidFill>
              </a:rPr>
              <a:t>. This conception is in </a:t>
            </a:r>
            <a:r>
              <a:rPr lang="en-US" sz="2800" b="1" dirty="0">
                <a:solidFill>
                  <a:srgbClr val="C00000"/>
                </a:solidFill>
              </a:rPr>
              <a:t>direct opposition to the arbitrary isolation of the so-called communities of the “</a:t>
            </a:r>
            <a:r>
              <a:rPr lang="en-US" sz="2800" b="1" dirty="0" err="1">
                <a:solidFill>
                  <a:srgbClr val="C00000"/>
                </a:solidFill>
              </a:rPr>
              <a:t>Unité</a:t>
            </a:r>
            <a:r>
              <a:rPr lang="en-US" sz="2800" b="1" dirty="0">
                <a:solidFill>
                  <a:srgbClr val="C00000"/>
                </a:solidFill>
              </a:rPr>
              <a:t>” and the “neighborhood</a:t>
            </a:r>
            <a:r>
              <a:rPr lang="en-US" sz="2800" dirty="0">
                <a:solidFill>
                  <a:schemeClr val="bg1"/>
                </a:solidFill>
              </a:rPr>
              <a:t>.”” </a:t>
            </a:r>
          </a:p>
        </p:txBody>
      </p:sp>
    </p:spTree>
    <p:extLst>
      <p:ext uri="{BB962C8B-B14F-4D97-AF65-F5344CB8AC3E}">
        <p14:creationId xmlns:p14="http://schemas.microsoft.com/office/powerpoint/2010/main" val="13026105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D9C38AD-2EAB-425C-B25A-A03B1457E5C7}"/>
              </a:ext>
            </a:extLst>
          </p:cNvPr>
          <p:cNvSpPr txBox="1"/>
          <p:nvPr/>
        </p:nvSpPr>
        <p:spPr>
          <a:xfrm>
            <a:off x="6942685" y="6187081"/>
            <a:ext cx="4450257" cy="276999"/>
          </a:xfrm>
          <a:prstGeom prst="rect">
            <a:avLst/>
          </a:prstGeom>
          <a:noFill/>
        </p:spPr>
        <p:txBody>
          <a:bodyPr wrap="none" rtlCol="0">
            <a:spAutoFit/>
          </a:bodyPr>
          <a:lstStyle/>
          <a:p>
            <a:pPr algn="r"/>
            <a:r>
              <a:rPr lang="en-US" sz="1200" dirty="0">
                <a:solidFill>
                  <a:schemeClr val="bg1"/>
                </a:solidFill>
              </a:rPr>
              <a:t>Alison and Peter Smithson, </a:t>
            </a:r>
            <a:r>
              <a:rPr lang="en-US" sz="1200" i="1" dirty="0">
                <a:solidFill>
                  <a:schemeClr val="bg1"/>
                </a:solidFill>
              </a:rPr>
              <a:t>Golden Lane Housing Competition</a:t>
            </a:r>
            <a:r>
              <a:rPr lang="en-US" sz="1200" dirty="0">
                <a:solidFill>
                  <a:schemeClr val="bg1"/>
                </a:solidFill>
              </a:rPr>
              <a:t> (1952)</a:t>
            </a:r>
          </a:p>
        </p:txBody>
      </p:sp>
      <p:pic>
        <p:nvPicPr>
          <p:cNvPr id="4" name="Picture 3">
            <a:extLst>
              <a:ext uri="{FF2B5EF4-FFF2-40B4-BE49-F238E27FC236}">
                <a16:creationId xmlns:a16="http://schemas.microsoft.com/office/drawing/2014/main" id="{C0389EB4-8384-4F51-8A67-9284F0F165F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8144" y="2176653"/>
            <a:ext cx="3939715" cy="2257044"/>
          </a:xfrm>
          <a:prstGeom prst="rect">
            <a:avLst/>
          </a:prstGeom>
        </p:spPr>
      </p:pic>
      <p:pic>
        <p:nvPicPr>
          <p:cNvPr id="3" name="Picture 2">
            <a:extLst>
              <a:ext uri="{FF2B5EF4-FFF2-40B4-BE49-F238E27FC236}">
                <a16:creationId xmlns:a16="http://schemas.microsoft.com/office/drawing/2014/main" id="{6F0443D8-7392-4F74-9119-9C43ECC1401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07992" y="808482"/>
            <a:ext cx="7335864" cy="4993386"/>
          </a:xfrm>
          <a:prstGeom prst="rect">
            <a:avLst/>
          </a:prstGeom>
        </p:spPr>
      </p:pic>
    </p:spTree>
    <p:extLst>
      <p:ext uri="{BB962C8B-B14F-4D97-AF65-F5344CB8AC3E}">
        <p14:creationId xmlns:p14="http://schemas.microsoft.com/office/powerpoint/2010/main" val="31243538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0389EB4-8384-4F51-8A67-9284F0F165F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8144" y="2176653"/>
            <a:ext cx="3939715" cy="2257044"/>
          </a:xfrm>
          <a:prstGeom prst="rect">
            <a:avLst/>
          </a:prstGeom>
        </p:spPr>
      </p:pic>
      <p:pic>
        <p:nvPicPr>
          <p:cNvPr id="3" name="Picture 2">
            <a:extLst>
              <a:ext uri="{FF2B5EF4-FFF2-40B4-BE49-F238E27FC236}">
                <a16:creationId xmlns:a16="http://schemas.microsoft.com/office/drawing/2014/main" id="{6F0443D8-7392-4F74-9119-9C43ECC14013}"/>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667947" y="808482"/>
            <a:ext cx="7015953" cy="4993386"/>
          </a:xfrm>
          <a:prstGeom prst="rect">
            <a:avLst/>
          </a:prstGeom>
        </p:spPr>
      </p:pic>
      <p:sp>
        <p:nvSpPr>
          <p:cNvPr id="6" name="TextBox 5">
            <a:extLst>
              <a:ext uri="{FF2B5EF4-FFF2-40B4-BE49-F238E27FC236}">
                <a16:creationId xmlns:a16="http://schemas.microsoft.com/office/drawing/2014/main" id="{18373FAB-D629-4AD9-9871-0DE53864C843}"/>
              </a:ext>
            </a:extLst>
          </p:cNvPr>
          <p:cNvSpPr txBox="1"/>
          <p:nvPr/>
        </p:nvSpPr>
        <p:spPr>
          <a:xfrm>
            <a:off x="6942685" y="6187081"/>
            <a:ext cx="4450257" cy="276999"/>
          </a:xfrm>
          <a:prstGeom prst="rect">
            <a:avLst/>
          </a:prstGeom>
          <a:noFill/>
        </p:spPr>
        <p:txBody>
          <a:bodyPr wrap="none" rtlCol="0">
            <a:spAutoFit/>
          </a:bodyPr>
          <a:lstStyle/>
          <a:p>
            <a:pPr algn="r"/>
            <a:r>
              <a:rPr lang="en-US" sz="1200" dirty="0">
                <a:solidFill>
                  <a:schemeClr val="bg1"/>
                </a:solidFill>
              </a:rPr>
              <a:t>Alison and Peter Smithson, </a:t>
            </a:r>
            <a:r>
              <a:rPr lang="en-US" sz="1200" i="1" dirty="0">
                <a:solidFill>
                  <a:schemeClr val="bg1"/>
                </a:solidFill>
              </a:rPr>
              <a:t>Golden Lane Housing Competition</a:t>
            </a:r>
            <a:r>
              <a:rPr lang="en-US" sz="1200" dirty="0">
                <a:solidFill>
                  <a:schemeClr val="bg1"/>
                </a:solidFill>
              </a:rPr>
              <a:t> (1952)</a:t>
            </a:r>
          </a:p>
        </p:txBody>
      </p:sp>
    </p:spTree>
    <p:extLst>
      <p:ext uri="{BB962C8B-B14F-4D97-AF65-F5344CB8AC3E}">
        <p14:creationId xmlns:p14="http://schemas.microsoft.com/office/powerpoint/2010/main" val="16145482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rcRect/>
          <a:stretch/>
        </p:blipFill>
        <p:spPr>
          <a:xfrm>
            <a:off x="1563329" y="1282552"/>
            <a:ext cx="8622890" cy="4332223"/>
          </a:xfrm>
          <a:prstGeom prst="rect">
            <a:avLst/>
          </a:prstGeom>
        </p:spPr>
      </p:pic>
      <p:sp>
        <p:nvSpPr>
          <p:cNvPr id="4" name="Rectangle 3">
            <a:extLst>
              <a:ext uri="{FF2B5EF4-FFF2-40B4-BE49-F238E27FC236}">
                <a16:creationId xmlns:a16="http://schemas.microsoft.com/office/drawing/2014/main" id="{AEC6D853-480F-40C8-9E2A-DC89B6EF9529}"/>
              </a:ext>
            </a:extLst>
          </p:cNvPr>
          <p:cNvSpPr/>
          <p:nvPr/>
        </p:nvSpPr>
        <p:spPr>
          <a:xfrm>
            <a:off x="1323833" y="664191"/>
            <a:ext cx="9612573" cy="11828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FDB1870-4B02-466A-8563-BF5021082644}"/>
              </a:ext>
            </a:extLst>
          </p:cNvPr>
          <p:cNvSpPr/>
          <p:nvPr/>
        </p:nvSpPr>
        <p:spPr>
          <a:xfrm>
            <a:off x="1323833" y="5149754"/>
            <a:ext cx="9612573" cy="11191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162515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0389EB4-8384-4F51-8A67-9284F0F165F9}"/>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508100" y="2062531"/>
            <a:ext cx="3841248" cy="2485288"/>
          </a:xfrm>
          <a:prstGeom prst="rect">
            <a:avLst/>
          </a:prstGeom>
        </p:spPr>
      </p:pic>
      <p:pic>
        <p:nvPicPr>
          <p:cNvPr id="3" name="Picture 2">
            <a:extLst>
              <a:ext uri="{FF2B5EF4-FFF2-40B4-BE49-F238E27FC236}">
                <a16:creationId xmlns:a16="http://schemas.microsoft.com/office/drawing/2014/main" id="{6F0443D8-7392-4F74-9119-9C43ECC14013}"/>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667947" y="808482"/>
            <a:ext cx="7015953" cy="4993386"/>
          </a:xfrm>
          <a:prstGeom prst="rect">
            <a:avLst/>
          </a:prstGeom>
        </p:spPr>
      </p:pic>
      <p:sp>
        <p:nvSpPr>
          <p:cNvPr id="6" name="TextBox 5">
            <a:extLst>
              <a:ext uri="{FF2B5EF4-FFF2-40B4-BE49-F238E27FC236}">
                <a16:creationId xmlns:a16="http://schemas.microsoft.com/office/drawing/2014/main" id="{4C3FE40F-6600-4082-832C-59D7DE155BD7}"/>
              </a:ext>
            </a:extLst>
          </p:cNvPr>
          <p:cNvSpPr txBox="1"/>
          <p:nvPr/>
        </p:nvSpPr>
        <p:spPr>
          <a:xfrm>
            <a:off x="6942685" y="6187081"/>
            <a:ext cx="4450257" cy="276999"/>
          </a:xfrm>
          <a:prstGeom prst="rect">
            <a:avLst/>
          </a:prstGeom>
          <a:noFill/>
        </p:spPr>
        <p:txBody>
          <a:bodyPr wrap="none" rtlCol="0">
            <a:spAutoFit/>
          </a:bodyPr>
          <a:lstStyle/>
          <a:p>
            <a:pPr algn="r"/>
            <a:r>
              <a:rPr lang="en-US" sz="1200" dirty="0">
                <a:solidFill>
                  <a:schemeClr val="bg1"/>
                </a:solidFill>
              </a:rPr>
              <a:t>Alison and Peter Smithson, </a:t>
            </a:r>
            <a:r>
              <a:rPr lang="en-US" sz="1200" i="1" dirty="0">
                <a:solidFill>
                  <a:schemeClr val="bg1"/>
                </a:solidFill>
              </a:rPr>
              <a:t>Golden Lane Housing Competition</a:t>
            </a:r>
            <a:r>
              <a:rPr lang="en-US" sz="1200" dirty="0">
                <a:solidFill>
                  <a:schemeClr val="bg1"/>
                </a:solidFill>
              </a:rPr>
              <a:t> (1952)</a:t>
            </a:r>
          </a:p>
        </p:txBody>
      </p:sp>
    </p:spTree>
    <p:extLst>
      <p:ext uri="{BB962C8B-B14F-4D97-AF65-F5344CB8AC3E}">
        <p14:creationId xmlns:p14="http://schemas.microsoft.com/office/powerpoint/2010/main" val="34071107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Image result for Golden lane estate rue interior">
            <a:extLst>
              <a:ext uri="{FF2B5EF4-FFF2-40B4-BE49-F238E27FC236}">
                <a16:creationId xmlns:a16="http://schemas.microsoft.com/office/drawing/2014/main" id="{AE1C643E-C814-4E4C-92B9-5C2D873527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82625"/>
            <a:ext cx="12192000" cy="531971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EA75C973-867F-434A-893C-DF7660B37DA6}"/>
              </a:ext>
            </a:extLst>
          </p:cNvPr>
          <p:cNvSpPr txBox="1"/>
          <p:nvPr/>
        </p:nvSpPr>
        <p:spPr>
          <a:xfrm>
            <a:off x="6942685" y="6187081"/>
            <a:ext cx="4450257" cy="276999"/>
          </a:xfrm>
          <a:prstGeom prst="rect">
            <a:avLst/>
          </a:prstGeom>
          <a:noFill/>
        </p:spPr>
        <p:txBody>
          <a:bodyPr wrap="none" rtlCol="0">
            <a:spAutoFit/>
          </a:bodyPr>
          <a:lstStyle/>
          <a:p>
            <a:pPr algn="r"/>
            <a:r>
              <a:rPr lang="en-US" sz="1200" dirty="0">
                <a:solidFill>
                  <a:schemeClr val="bg1"/>
                </a:solidFill>
              </a:rPr>
              <a:t>Alison and Peter Smithson, </a:t>
            </a:r>
            <a:r>
              <a:rPr lang="en-US" sz="1200" i="1" dirty="0">
                <a:solidFill>
                  <a:schemeClr val="bg1"/>
                </a:solidFill>
              </a:rPr>
              <a:t>Golden Lane Housing Competition</a:t>
            </a:r>
            <a:r>
              <a:rPr lang="en-US" sz="1200" dirty="0">
                <a:solidFill>
                  <a:schemeClr val="bg1"/>
                </a:solidFill>
              </a:rPr>
              <a:t> (1952)</a:t>
            </a:r>
          </a:p>
        </p:txBody>
      </p:sp>
    </p:spTree>
    <p:extLst>
      <p:ext uri="{BB962C8B-B14F-4D97-AF65-F5344CB8AC3E}">
        <p14:creationId xmlns:p14="http://schemas.microsoft.com/office/powerpoint/2010/main" val="33016497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D9C38AD-2EAB-425C-B25A-A03B1457E5C7}"/>
              </a:ext>
            </a:extLst>
          </p:cNvPr>
          <p:cNvSpPr txBox="1"/>
          <p:nvPr/>
        </p:nvSpPr>
        <p:spPr>
          <a:xfrm>
            <a:off x="6985069" y="6187081"/>
            <a:ext cx="4407873" cy="276999"/>
          </a:xfrm>
          <a:prstGeom prst="rect">
            <a:avLst/>
          </a:prstGeom>
          <a:noFill/>
        </p:spPr>
        <p:txBody>
          <a:bodyPr wrap="none" rtlCol="0">
            <a:spAutoFit/>
          </a:bodyPr>
          <a:lstStyle/>
          <a:p>
            <a:pPr algn="r"/>
            <a:r>
              <a:rPr lang="en-US" sz="1200" dirty="0">
                <a:solidFill>
                  <a:schemeClr val="bg1"/>
                </a:solidFill>
              </a:rPr>
              <a:t>Alison and Peter Smithson, </a:t>
            </a:r>
            <a:r>
              <a:rPr lang="en-US" sz="1200" i="1" dirty="0">
                <a:solidFill>
                  <a:schemeClr val="bg1"/>
                </a:solidFill>
              </a:rPr>
              <a:t>Robin Hood Gardens</a:t>
            </a:r>
            <a:r>
              <a:rPr lang="en-US" sz="1200" dirty="0">
                <a:solidFill>
                  <a:schemeClr val="bg1"/>
                </a:solidFill>
              </a:rPr>
              <a:t>, London, UK (1972)</a:t>
            </a:r>
          </a:p>
        </p:txBody>
      </p:sp>
      <p:pic>
        <p:nvPicPr>
          <p:cNvPr id="3074" name="Picture 2" descr="Related image">
            <a:extLst>
              <a:ext uri="{FF2B5EF4-FFF2-40B4-BE49-F238E27FC236}">
                <a16:creationId xmlns:a16="http://schemas.microsoft.com/office/drawing/2014/main" id="{26F4961D-9AAE-411C-BB7F-1DC97475B9F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912846"/>
            <a:ext cx="7035800" cy="4764053"/>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Related image">
            <a:extLst>
              <a:ext uri="{FF2B5EF4-FFF2-40B4-BE49-F238E27FC236}">
                <a16:creationId xmlns:a16="http://schemas.microsoft.com/office/drawing/2014/main" id="{FB411D66-FB1A-4404-9ADE-99BC411421E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04272" y="912846"/>
            <a:ext cx="4987728" cy="32591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75865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AE1C643E-C814-4E4C-92B9-5C2D8735278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3085" b="2219"/>
          <a:stretch/>
        </p:blipFill>
        <p:spPr bwMode="auto">
          <a:xfrm>
            <a:off x="0" y="1"/>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EC726FD9-D2A8-405A-A17A-FDF88718A066}"/>
              </a:ext>
            </a:extLst>
          </p:cNvPr>
          <p:cNvSpPr txBox="1"/>
          <p:nvPr/>
        </p:nvSpPr>
        <p:spPr>
          <a:xfrm>
            <a:off x="6985069" y="6187081"/>
            <a:ext cx="4407873" cy="276999"/>
          </a:xfrm>
          <a:prstGeom prst="rect">
            <a:avLst/>
          </a:prstGeom>
          <a:noFill/>
        </p:spPr>
        <p:txBody>
          <a:bodyPr wrap="none" rtlCol="0">
            <a:spAutoFit/>
          </a:bodyPr>
          <a:lstStyle/>
          <a:p>
            <a:pPr algn="r"/>
            <a:r>
              <a:rPr lang="en-US" sz="1200" dirty="0">
                <a:solidFill>
                  <a:schemeClr val="bg1"/>
                </a:solidFill>
              </a:rPr>
              <a:t>Alison and Peter Smithson, </a:t>
            </a:r>
            <a:r>
              <a:rPr lang="en-US" sz="1200" i="1" dirty="0">
                <a:solidFill>
                  <a:schemeClr val="bg1"/>
                </a:solidFill>
              </a:rPr>
              <a:t>Robin Hood Gardens</a:t>
            </a:r>
            <a:r>
              <a:rPr lang="en-US" sz="1200" dirty="0">
                <a:solidFill>
                  <a:schemeClr val="bg1"/>
                </a:solidFill>
              </a:rPr>
              <a:t>, London, UK (1972)</a:t>
            </a:r>
          </a:p>
        </p:txBody>
      </p:sp>
    </p:spTree>
    <p:extLst>
      <p:ext uri="{BB962C8B-B14F-4D97-AF65-F5344CB8AC3E}">
        <p14:creationId xmlns:p14="http://schemas.microsoft.com/office/powerpoint/2010/main" val="9260379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26F4961D-9AAE-411C-BB7F-1DC97475B9F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5303"/>
          <a:stretch/>
        </p:blipFill>
        <p:spPr bwMode="auto">
          <a:xfrm>
            <a:off x="0" y="-1"/>
            <a:ext cx="1219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47845571-DFCB-49EB-B8E7-D4B624E1F185}"/>
              </a:ext>
            </a:extLst>
          </p:cNvPr>
          <p:cNvSpPr txBox="1"/>
          <p:nvPr/>
        </p:nvSpPr>
        <p:spPr>
          <a:xfrm>
            <a:off x="6985069" y="6187081"/>
            <a:ext cx="4407873" cy="276999"/>
          </a:xfrm>
          <a:prstGeom prst="rect">
            <a:avLst/>
          </a:prstGeom>
          <a:noFill/>
        </p:spPr>
        <p:txBody>
          <a:bodyPr wrap="none" rtlCol="0">
            <a:spAutoFit/>
          </a:bodyPr>
          <a:lstStyle/>
          <a:p>
            <a:pPr algn="r"/>
            <a:r>
              <a:rPr lang="en-US" sz="1200" dirty="0">
                <a:solidFill>
                  <a:schemeClr val="bg1"/>
                </a:solidFill>
              </a:rPr>
              <a:t>Alison and Peter Smithson, </a:t>
            </a:r>
            <a:r>
              <a:rPr lang="en-US" sz="1200" i="1" dirty="0">
                <a:solidFill>
                  <a:schemeClr val="bg1"/>
                </a:solidFill>
              </a:rPr>
              <a:t>Robin Hood Gardens</a:t>
            </a:r>
            <a:r>
              <a:rPr lang="en-US" sz="1200" dirty="0">
                <a:solidFill>
                  <a:schemeClr val="bg1"/>
                </a:solidFill>
              </a:rPr>
              <a:t>, London, UK (1972)</a:t>
            </a:r>
          </a:p>
        </p:txBody>
      </p:sp>
    </p:spTree>
    <p:extLst>
      <p:ext uri="{BB962C8B-B14F-4D97-AF65-F5344CB8AC3E}">
        <p14:creationId xmlns:p14="http://schemas.microsoft.com/office/powerpoint/2010/main" val="339316589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CBD95C97-1B66-4B00-A5A7-4A66A4A441A2}"/>
              </a:ext>
            </a:extLst>
          </p:cNvPr>
          <p:cNvSpPr txBox="1"/>
          <p:nvPr/>
        </p:nvSpPr>
        <p:spPr>
          <a:xfrm>
            <a:off x="1054873" y="2816146"/>
            <a:ext cx="10082254" cy="861774"/>
          </a:xfrm>
          <a:prstGeom prst="rect">
            <a:avLst/>
          </a:prstGeom>
          <a:noFill/>
        </p:spPr>
        <p:txBody>
          <a:bodyPr wrap="square" rtlCol="0">
            <a:spAutoFit/>
          </a:bodyPr>
          <a:lstStyle/>
          <a:p>
            <a:pPr algn="ctr"/>
            <a:r>
              <a:rPr lang="en-US" sz="5000" dirty="0">
                <a:solidFill>
                  <a:schemeClr val="bg1"/>
                </a:solidFill>
                <a:ea typeface="Roboto" panose="02000000000000000000" pitchFamily="2" charset="0"/>
                <a:cs typeface="Roboto" panose="02000000000000000000" pitchFamily="2" charset="0"/>
              </a:rPr>
              <a:t>STRUCTURALISM</a:t>
            </a:r>
          </a:p>
        </p:txBody>
      </p:sp>
    </p:spTree>
    <p:extLst>
      <p:ext uri="{BB962C8B-B14F-4D97-AF65-F5344CB8AC3E}">
        <p14:creationId xmlns:p14="http://schemas.microsoft.com/office/powerpoint/2010/main" val="27728394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C0A3D23-FC3B-482E-A224-753A6A9122B4}"/>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504952" y="1377952"/>
            <a:ext cx="3587746" cy="3587746"/>
          </a:xfrm>
          <a:prstGeom prst="rect">
            <a:avLst/>
          </a:prstGeom>
        </p:spPr>
      </p:pic>
      <p:sp>
        <p:nvSpPr>
          <p:cNvPr id="2" name="TextBox 1">
            <a:extLst>
              <a:ext uri="{FF2B5EF4-FFF2-40B4-BE49-F238E27FC236}">
                <a16:creationId xmlns:a16="http://schemas.microsoft.com/office/drawing/2014/main" id="{BB2522A4-1C13-4226-90FC-FDB902225849}"/>
              </a:ext>
            </a:extLst>
          </p:cNvPr>
          <p:cNvSpPr txBox="1"/>
          <p:nvPr/>
        </p:nvSpPr>
        <p:spPr>
          <a:xfrm>
            <a:off x="1504952" y="5162550"/>
            <a:ext cx="3587746" cy="800219"/>
          </a:xfrm>
          <a:prstGeom prst="rect">
            <a:avLst/>
          </a:prstGeom>
          <a:noFill/>
        </p:spPr>
        <p:txBody>
          <a:bodyPr wrap="square" rtlCol="0">
            <a:spAutoFit/>
          </a:bodyPr>
          <a:lstStyle/>
          <a:p>
            <a:r>
              <a:rPr lang="en-US" dirty="0"/>
              <a:t>Ferdinand de Saussure</a:t>
            </a:r>
          </a:p>
          <a:p>
            <a:r>
              <a:rPr lang="en-US" sz="1400" dirty="0"/>
              <a:t>Swiss, 1857 - 1913</a:t>
            </a:r>
          </a:p>
          <a:p>
            <a:r>
              <a:rPr lang="en-US" sz="1400" dirty="0"/>
              <a:t>Linguistics </a:t>
            </a:r>
          </a:p>
        </p:txBody>
      </p:sp>
      <p:pic>
        <p:nvPicPr>
          <p:cNvPr id="7" name="Picture 6">
            <a:extLst>
              <a:ext uri="{FF2B5EF4-FFF2-40B4-BE49-F238E27FC236}">
                <a16:creationId xmlns:a16="http://schemas.microsoft.com/office/drawing/2014/main" id="{719DDC3F-E072-4DED-985A-EC5186CF837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76926" y="2272864"/>
            <a:ext cx="5044428" cy="1984290"/>
          </a:xfrm>
          <a:prstGeom prst="rect">
            <a:avLst/>
          </a:prstGeom>
        </p:spPr>
      </p:pic>
      <p:sp>
        <p:nvSpPr>
          <p:cNvPr id="8" name="TextBox 7">
            <a:extLst>
              <a:ext uri="{FF2B5EF4-FFF2-40B4-BE49-F238E27FC236}">
                <a16:creationId xmlns:a16="http://schemas.microsoft.com/office/drawing/2014/main" id="{CA69C45E-2C4C-41F0-82C9-27179F86D85B}"/>
              </a:ext>
            </a:extLst>
          </p:cNvPr>
          <p:cNvSpPr txBox="1"/>
          <p:nvPr/>
        </p:nvSpPr>
        <p:spPr>
          <a:xfrm>
            <a:off x="6292204" y="5000624"/>
            <a:ext cx="4629150" cy="276999"/>
          </a:xfrm>
          <a:prstGeom prst="rect">
            <a:avLst/>
          </a:prstGeom>
          <a:noFill/>
        </p:spPr>
        <p:txBody>
          <a:bodyPr wrap="square" rtlCol="0">
            <a:spAutoFit/>
          </a:bodyPr>
          <a:lstStyle/>
          <a:p>
            <a:pPr algn="r"/>
            <a:r>
              <a:rPr lang="en-US" sz="1200" dirty="0"/>
              <a:t>Communication of ideas through language</a:t>
            </a:r>
          </a:p>
        </p:txBody>
      </p:sp>
    </p:spTree>
    <p:extLst>
      <p:ext uri="{BB962C8B-B14F-4D97-AF65-F5344CB8AC3E}">
        <p14:creationId xmlns:p14="http://schemas.microsoft.com/office/powerpoint/2010/main" val="377183203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19DDC3F-E072-4DED-985A-EC5186CF837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76926" y="2272864"/>
            <a:ext cx="5044428" cy="1984290"/>
          </a:xfrm>
          <a:prstGeom prst="rect">
            <a:avLst/>
          </a:prstGeom>
        </p:spPr>
      </p:pic>
      <p:pic>
        <p:nvPicPr>
          <p:cNvPr id="5" name="Picture 4">
            <a:extLst>
              <a:ext uri="{FF2B5EF4-FFF2-40B4-BE49-F238E27FC236}">
                <a16:creationId xmlns:a16="http://schemas.microsoft.com/office/drawing/2014/main" id="{B8E6B3E0-F284-4925-B28E-5545E82BF854}"/>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209677" y="1536930"/>
            <a:ext cx="3587746" cy="3250740"/>
          </a:xfrm>
          <a:prstGeom prst="rect">
            <a:avLst/>
          </a:prstGeom>
        </p:spPr>
      </p:pic>
      <p:sp>
        <p:nvSpPr>
          <p:cNvPr id="6" name="TextBox 5">
            <a:extLst>
              <a:ext uri="{FF2B5EF4-FFF2-40B4-BE49-F238E27FC236}">
                <a16:creationId xmlns:a16="http://schemas.microsoft.com/office/drawing/2014/main" id="{CFC8990D-D880-4E47-83B0-900658B3B1A7}"/>
              </a:ext>
            </a:extLst>
          </p:cNvPr>
          <p:cNvSpPr txBox="1"/>
          <p:nvPr/>
        </p:nvSpPr>
        <p:spPr>
          <a:xfrm>
            <a:off x="6292204" y="5000624"/>
            <a:ext cx="4629150" cy="276999"/>
          </a:xfrm>
          <a:prstGeom prst="rect">
            <a:avLst/>
          </a:prstGeom>
          <a:noFill/>
        </p:spPr>
        <p:txBody>
          <a:bodyPr wrap="square" rtlCol="0">
            <a:spAutoFit/>
          </a:bodyPr>
          <a:lstStyle/>
          <a:p>
            <a:pPr algn="r"/>
            <a:r>
              <a:rPr lang="en-US" sz="1200" dirty="0"/>
              <a:t>Communication of ideas through language</a:t>
            </a:r>
          </a:p>
        </p:txBody>
      </p:sp>
    </p:spTree>
    <p:extLst>
      <p:ext uri="{BB962C8B-B14F-4D97-AF65-F5344CB8AC3E}">
        <p14:creationId xmlns:p14="http://schemas.microsoft.com/office/powerpoint/2010/main" val="299882119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8E6B3E0-F284-4925-B28E-5545E82BF854}"/>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209677" y="1536930"/>
            <a:ext cx="3587746" cy="3250740"/>
          </a:xfrm>
          <a:prstGeom prst="rect">
            <a:avLst/>
          </a:prstGeom>
        </p:spPr>
      </p:pic>
      <p:pic>
        <p:nvPicPr>
          <p:cNvPr id="4098" name="Picture 2" descr="Image result for SAUSSURE signifier signified">
            <a:extLst>
              <a:ext uri="{FF2B5EF4-FFF2-40B4-BE49-F238E27FC236}">
                <a16:creationId xmlns:a16="http://schemas.microsoft.com/office/drawing/2014/main" id="{EC3C5707-AC6B-452A-BCFA-DA433139EE4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16055" y="2171549"/>
            <a:ext cx="3566170" cy="218692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B8AAFFC9-5C09-4F47-AA3C-B332E7092126}"/>
              </a:ext>
            </a:extLst>
          </p:cNvPr>
          <p:cNvSpPr txBox="1"/>
          <p:nvPr/>
        </p:nvSpPr>
        <p:spPr>
          <a:xfrm>
            <a:off x="7434575" y="1318767"/>
            <a:ext cx="2000250" cy="523220"/>
          </a:xfrm>
          <a:prstGeom prst="rect">
            <a:avLst/>
          </a:prstGeom>
          <a:noFill/>
        </p:spPr>
        <p:txBody>
          <a:bodyPr wrap="square" rtlCol="0">
            <a:spAutoFit/>
          </a:bodyPr>
          <a:lstStyle/>
          <a:p>
            <a:pPr algn="ctr"/>
            <a:r>
              <a:rPr lang="en-US" sz="2800" i="1" dirty="0"/>
              <a:t>Signe</a:t>
            </a:r>
          </a:p>
        </p:txBody>
      </p:sp>
      <p:sp>
        <p:nvSpPr>
          <p:cNvPr id="6" name="TextBox 5">
            <a:extLst>
              <a:ext uri="{FF2B5EF4-FFF2-40B4-BE49-F238E27FC236}">
                <a16:creationId xmlns:a16="http://schemas.microsoft.com/office/drawing/2014/main" id="{D00739BE-ED1E-4366-A0C3-6517C8D3950C}"/>
              </a:ext>
            </a:extLst>
          </p:cNvPr>
          <p:cNvSpPr txBox="1"/>
          <p:nvPr/>
        </p:nvSpPr>
        <p:spPr>
          <a:xfrm>
            <a:off x="6292204" y="5000624"/>
            <a:ext cx="4629150" cy="276999"/>
          </a:xfrm>
          <a:prstGeom prst="rect">
            <a:avLst/>
          </a:prstGeom>
          <a:noFill/>
        </p:spPr>
        <p:txBody>
          <a:bodyPr wrap="square" rtlCol="0">
            <a:spAutoFit/>
          </a:bodyPr>
          <a:lstStyle/>
          <a:p>
            <a:pPr algn="r"/>
            <a:r>
              <a:rPr lang="en-US" sz="1200" dirty="0"/>
              <a:t>Dichotomy of the sign</a:t>
            </a:r>
          </a:p>
        </p:txBody>
      </p:sp>
    </p:spTree>
    <p:extLst>
      <p:ext uri="{BB962C8B-B14F-4D97-AF65-F5344CB8AC3E}">
        <p14:creationId xmlns:p14="http://schemas.microsoft.com/office/powerpoint/2010/main" val="150213267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C0A3D23-FC3B-482E-A224-753A6A9122B4}"/>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209677" y="1536930"/>
            <a:ext cx="3587746" cy="3250740"/>
          </a:xfrm>
          <a:prstGeom prst="rect">
            <a:avLst/>
          </a:prstGeom>
        </p:spPr>
      </p:pic>
      <p:sp>
        <p:nvSpPr>
          <p:cNvPr id="2" name="TextBox 1">
            <a:extLst>
              <a:ext uri="{FF2B5EF4-FFF2-40B4-BE49-F238E27FC236}">
                <a16:creationId xmlns:a16="http://schemas.microsoft.com/office/drawing/2014/main" id="{7E788560-0CEF-4F2E-8288-8D04ECD9FE82}"/>
              </a:ext>
            </a:extLst>
          </p:cNvPr>
          <p:cNvSpPr txBox="1"/>
          <p:nvPr/>
        </p:nvSpPr>
        <p:spPr>
          <a:xfrm>
            <a:off x="5438774" y="1536930"/>
            <a:ext cx="6105525" cy="1261884"/>
          </a:xfrm>
          <a:prstGeom prst="rect">
            <a:avLst/>
          </a:prstGeom>
          <a:noFill/>
        </p:spPr>
        <p:txBody>
          <a:bodyPr wrap="square" rtlCol="0">
            <a:spAutoFit/>
          </a:bodyPr>
          <a:lstStyle/>
          <a:p>
            <a:r>
              <a:rPr lang="en-US" sz="2200" dirty="0"/>
              <a:t>“language is never complete in any single individual, but exists perfectly only in the collectivity”</a:t>
            </a:r>
          </a:p>
          <a:p>
            <a:endParaRPr lang="en-US" dirty="0"/>
          </a:p>
          <a:p>
            <a:r>
              <a:rPr lang="en-US" sz="1400" dirty="0"/>
              <a:t>Saussure, </a:t>
            </a:r>
            <a:r>
              <a:rPr lang="en-US" sz="1400" i="1" dirty="0"/>
              <a:t>Course in General Linguistics </a:t>
            </a:r>
            <a:r>
              <a:rPr lang="en-US" sz="1400" dirty="0"/>
              <a:t>(1916)</a:t>
            </a:r>
          </a:p>
        </p:txBody>
      </p:sp>
    </p:spTree>
    <p:extLst>
      <p:ext uri="{BB962C8B-B14F-4D97-AF65-F5344CB8AC3E}">
        <p14:creationId xmlns:p14="http://schemas.microsoft.com/office/powerpoint/2010/main" val="26713773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8A5BD19-61BA-4AE9-B4B5-B0A47A8C6583}"/>
              </a:ext>
            </a:extLst>
          </p:cNvPr>
          <p:cNvSpPr txBox="1"/>
          <p:nvPr/>
        </p:nvSpPr>
        <p:spPr>
          <a:xfrm>
            <a:off x="4347285" y="2828834"/>
            <a:ext cx="10082254" cy="1200329"/>
          </a:xfrm>
          <a:prstGeom prst="rect">
            <a:avLst/>
          </a:prstGeom>
          <a:noFill/>
        </p:spPr>
        <p:txBody>
          <a:bodyPr wrap="square" rtlCol="0">
            <a:spAutoFit/>
          </a:bodyPr>
          <a:lstStyle/>
          <a:p>
            <a:pPr algn="ctr"/>
            <a:r>
              <a:rPr lang="en-US" sz="3400" dirty="0">
                <a:solidFill>
                  <a:schemeClr val="bg1"/>
                </a:solidFill>
                <a:ea typeface="Roboto" panose="02000000000000000000" pitchFamily="2" charset="0"/>
                <a:cs typeface="Roboto" panose="02000000000000000000" pitchFamily="2" charset="0"/>
              </a:rPr>
              <a:t>CIAM</a:t>
            </a:r>
          </a:p>
          <a:p>
            <a:pPr algn="ctr"/>
            <a:r>
              <a:rPr lang="en-US" dirty="0" err="1">
                <a:solidFill>
                  <a:schemeClr val="bg1"/>
                </a:solidFill>
                <a:ea typeface="Roboto" panose="02000000000000000000" pitchFamily="2" charset="0"/>
                <a:cs typeface="Roboto" panose="02000000000000000000" pitchFamily="2" charset="0"/>
              </a:rPr>
              <a:t>Congrès</a:t>
            </a:r>
            <a:r>
              <a:rPr lang="en-US" dirty="0">
                <a:solidFill>
                  <a:schemeClr val="bg1"/>
                </a:solidFill>
                <a:ea typeface="Roboto" panose="02000000000000000000" pitchFamily="2" charset="0"/>
                <a:cs typeface="Roboto" panose="02000000000000000000" pitchFamily="2" charset="0"/>
              </a:rPr>
              <a:t> </a:t>
            </a:r>
            <a:r>
              <a:rPr lang="en-US" dirty="0" err="1">
                <a:solidFill>
                  <a:schemeClr val="bg1"/>
                </a:solidFill>
                <a:ea typeface="Roboto" panose="02000000000000000000" pitchFamily="2" charset="0"/>
                <a:cs typeface="Roboto" panose="02000000000000000000" pitchFamily="2" charset="0"/>
              </a:rPr>
              <a:t>internationaux</a:t>
            </a:r>
            <a:r>
              <a:rPr lang="en-US" dirty="0">
                <a:solidFill>
                  <a:schemeClr val="bg1"/>
                </a:solidFill>
                <a:ea typeface="Roboto" panose="02000000000000000000" pitchFamily="2" charset="0"/>
                <a:cs typeface="Roboto" panose="02000000000000000000" pitchFamily="2" charset="0"/>
              </a:rPr>
              <a:t> </a:t>
            </a:r>
            <a:r>
              <a:rPr lang="en-US" dirty="0" err="1">
                <a:solidFill>
                  <a:schemeClr val="bg1"/>
                </a:solidFill>
                <a:ea typeface="Roboto" panose="02000000000000000000" pitchFamily="2" charset="0"/>
                <a:cs typeface="Roboto" panose="02000000000000000000" pitchFamily="2" charset="0"/>
              </a:rPr>
              <a:t>d’architecture</a:t>
            </a:r>
            <a:r>
              <a:rPr lang="en-US" dirty="0">
                <a:solidFill>
                  <a:schemeClr val="bg1"/>
                </a:solidFill>
                <a:ea typeface="Roboto" panose="02000000000000000000" pitchFamily="2" charset="0"/>
                <a:cs typeface="Roboto" panose="02000000000000000000" pitchFamily="2" charset="0"/>
              </a:rPr>
              <a:t> </a:t>
            </a:r>
            <a:r>
              <a:rPr lang="en-US" dirty="0" err="1">
                <a:solidFill>
                  <a:schemeClr val="bg1"/>
                </a:solidFill>
                <a:ea typeface="Roboto" panose="02000000000000000000" pitchFamily="2" charset="0"/>
                <a:cs typeface="Roboto" panose="02000000000000000000" pitchFamily="2" charset="0"/>
              </a:rPr>
              <a:t>moderne</a:t>
            </a:r>
            <a:endParaRPr lang="en-US" dirty="0">
              <a:solidFill>
                <a:schemeClr val="bg1"/>
              </a:solidFill>
            </a:endParaRPr>
          </a:p>
          <a:p>
            <a:pPr algn="ctr"/>
            <a:r>
              <a:rPr lang="en-US" sz="2000" dirty="0">
                <a:solidFill>
                  <a:schemeClr val="bg1"/>
                </a:solidFill>
                <a:ea typeface="Roboto" panose="02000000000000000000" pitchFamily="2" charset="0"/>
                <a:cs typeface="Roboto" panose="02000000000000000000" pitchFamily="2" charset="0"/>
              </a:rPr>
              <a:t>1928 - 1960</a:t>
            </a:r>
          </a:p>
        </p:txBody>
      </p:sp>
      <p:pic>
        <p:nvPicPr>
          <p:cNvPr id="4" name="Picture 3">
            <a:extLst>
              <a:ext uri="{FF2B5EF4-FFF2-40B4-BE49-F238E27FC236}">
                <a16:creationId xmlns:a16="http://schemas.microsoft.com/office/drawing/2014/main" id="{2C0A3D23-FC3B-482E-A224-753A6A9122B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1947262"/>
            <a:ext cx="6697119" cy="2963475"/>
          </a:xfrm>
          <a:prstGeom prst="rect">
            <a:avLst/>
          </a:prstGeom>
        </p:spPr>
      </p:pic>
    </p:spTree>
    <p:extLst>
      <p:ext uri="{BB962C8B-B14F-4D97-AF65-F5344CB8AC3E}">
        <p14:creationId xmlns:p14="http://schemas.microsoft.com/office/powerpoint/2010/main" val="54701781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C0A3D23-FC3B-482E-A224-753A6A9122B4}"/>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209677" y="1536930"/>
            <a:ext cx="3587746" cy="3250740"/>
          </a:xfrm>
          <a:prstGeom prst="rect">
            <a:avLst/>
          </a:prstGeom>
        </p:spPr>
      </p:pic>
      <p:sp>
        <p:nvSpPr>
          <p:cNvPr id="2" name="TextBox 1">
            <a:extLst>
              <a:ext uri="{FF2B5EF4-FFF2-40B4-BE49-F238E27FC236}">
                <a16:creationId xmlns:a16="http://schemas.microsoft.com/office/drawing/2014/main" id="{7E788560-0CEF-4F2E-8288-8D04ECD9FE82}"/>
              </a:ext>
            </a:extLst>
          </p:cNvPr>
          <p:cNvSpPr txBox="1"/>
          <p:nvPr/>
        </p:nvSpPr>
        <p:spPr>
          <a:xfrm>
            <a:off x="5438774" y="1536930"/>
            <a:ext cx="6105525" cy="1261884"/>
          </a:xfrm>
          <a:prstGeom prst="rect">
            <a:avLst/>
          </a:prstGeom>
          <a:noFill/>
        </p:spPr>
        <p:txBody>
          <a:bodyPr wrap="square" rtlCol="0">
            <a:spAutoFit/>
          </a:bodyPr>
          <a:lstStyle/>
          <a:p>
            <a:r>
              <a:rPr lang="en-US" sz="2200" dirty="0"/>
              <a:t>“language is never complete in any single individual, but exists perfectly only in the collectivity”</a:t>
            </a:r>
          </a:p>
          <a:p>
            <a:endParaRPr lang="en-US" dirty="0"/>
          </a:p>
          <a:p>
            <a:r>
              <a:rPr lang="en-US" sz="1400" dirty="0"/>
              <a:t>Saussure, </a:t>
            </a:r>
            <a:r>
              <a:rPr lang="en-US" sz="1400" i="1" dirty="0"/>
              <a:t>Course in General Linguistics </a:t>
            </a:r>
            <a:r>
              <a:rPr lang="en-US" sz="1400" dirty="0"/>
              <a:t>(1916)</a:t>
            </a:r>
          </a:p>
        </p:txBody>
      </p:sp>
      <p:sp>
        <p:nvSpPr>
          <p:cNvPr id="5" name="TextBox 4">
            <a:extLst>
              <a:ext uri="{FF2B5EF4-FFF2-40B4-BE49-F238E27FC236}">
                <a16:creationId xmlns:a16="http://schemas.microsoft.com/office/drawing/2014/main" id="{595B2D9C-535B-47EC-8BE9-7D9306C2165E}"/>
              </a:ext>
            </a:extLst>
          </p:cNvPr>
          <p:cNvSpPr txBox="1"/>
          <p:nvPr/>
        </p:nvSpPr>
        <p:spPr>
          <a:xfrm>
            <a:off x="5438774" y="3670530"/>
            <a:ext cx="6105525" cy="1938992"/>
          </a:xfrm>
          <a:prstGeom prst="rect">
            <a:avLst/>
          </a:prstGeom>
          <a:noFill/>
        </p:spPr>
        <p:txBody>
          <a:bodyPr wrap="square" rtlCol="0">
            <a:spAutoFit/>
          </a:bodyPr>
          <a:lstStyle/>
          <a:p>
            <a:r>
              <a:rPr lang="en-US" sz="2200" dirty="0"/>
              <a:t>“A community is necessary in order to establish values. Values have no other rationale than usage and general agreement. An individual, acting alone, is incapable of establishing a value.”</a:t>
            </a:r>
          </a:p>
          <a:p>
            <a:endParaRPr lang="en-US" dirty="0"/>
          </a:p>
          <a:p>
            <a:r>
              <a:rPr lang="en-US" sz="1400" dirty="0"/>
              <a:t>Ibid.</a:t>
            </a:r>
          </a:p>
        </p:txBody>
      </p:sp>
    </p:spTree>
    <p:extLst>
      <p:ext uri="{BB962C8B-B14F-4D97-AF65-F5344CB8AC3E}">
        <p14:creationId xmlns:p14="http://schemas.microsoft.com/office/powerpoint/2010/main" val="79817659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C0A3D23-FC3B-482E-A224-753A6A9122B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5125" r="21941"/>
          <a:stretch/>
        </p:blipFill>
        <p:spPr>
          <a:xfrm>
            <a:off x="914399" y="1343025"/>
            <a:ext cx="3836506" cy="3657600"/>
          </a:xfrm>
          <a:prstGeom prst="rect">
            <a:avLst/>
          </a:prstGeom>
        </p:spPr>
      </p:pic>
      <p:sp>
        <p:nvSpPr>
          <p:cNvPr id="2" name="TextBox 1">
            <a:extLst>
              <a:ext uri="{FF2B5EF4-FFF2-40B4-BE49-F238E27FC236}">
                <a16:creationId xmlns:a16="http://schemas.microsoft.com/office/drawing/2014/main" id="{BB2522A4-1C13-4226-90FC-FDB902225849}"/>
              </a:ext>
            </a:extLst>
          </p:cNvPr>
          <p:cNvSpPr txBox="1"/>
          <p:nvPr/>
        </p:nvSpPr>
        <p:spPr>
          <a:xfrm>
            <a:off x="1504952" y="5172490"/>
            <a:ext cx="3587746" cy="800219"/>
          </a:xfrm>
          <a:prstGeom prst="rect">
            <a:avLst/>
          </a:prstGeom>
          <a:noFill/>
        </p:spPr>
        <p:txBody>
          <a:bodyPr wrap="square" rtlCol="0">
            <a:spAutoFit/>
          </a:bodyPr>
          <a:lstStyle/>
          <a:p>
            <a:r>
              <a:rPr lang="en-US" dirty="0"/>
              <a:t>Noam Chomsky</a:t>
            </a:r>
          </a:p>
          <a:p>
            <a:r>
              <a:rPr lang="en-US" sz="1400" dirty="0"/>
              <a:t>American, 1928 - Current</a:t>
            </a:r>
          </a:p>
          <a:p>
            <a:r>
              <a:rPr lang="en-US" sz="1400" dirty="0"/>
              <a:t>Linguistics, Politics, Philosophy</a:t>
            </a:r>
          </a:p>
        </p:txBody>
      </p:sp>
      <p:pic>
        <p:nvPicPr>
          <p:cNvPr id="1026" name="Picture 2" descr="Image result for noam chomsky syntactic structures diagra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74618" y="679647"/>
            <a:ext cx="5163576" cy="57057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877953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B2522A4-1C13-4226-90FC-FDB902225849}"/>
              </a:ext>
            </a:extLst>
          </p:cNvPr>
          <p:cNvSpPr txBox="1"/>
          <p:nvPr/>
        </p:nvSpPr>
        <p:spPr>
          <a:xfrm>
            <a:off x="896458" y="1489490"/>
            <a:ext cx="4272441" cy="461665"/>
          </a:xfrm>
          <a:prstGeom prst="rect">
            <a:avLst/>
          </a:prstGeom>
          <a:noFill/>
        </p:spPr>
        <p:txBody>
          <a:bodyPr wrap="square" rtlCol="0">
            <a:spAutoFit/>
          </a:bodyPr>
          <a:lstStyle/>
          <a:p>
            <a:r>
              <a:rPr lang="en-US" sz="2400" dirty="0"/>
              <a:t>“I ate the apple.”</a:t>
            </a:r>
          </a:p>
        </p:txBody>
      </p:sp>
      <p:pic>
        <p:nvPicPr>
          <p:cNvPr id="1026" name="Picture 2" descr="Image result for noam chomsky syntactic structures diagra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74618" y="679647"/>
            <a:ext cx="5163576" cy="57057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322671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B2522A4-1C13-4226-90FC-FDB902225849}"/>
              </a:ext>
            </a:extLst>
          </p:cNvPr>
          <p:cNvSpPr txBox="1"/>
          <p:nvPr/>
        </p:nvSpPr>
        <p:spPr>
          <a:xfrm>
            <a:off x="896458" y="1489490"/>
            <a:ext cx="4272441" cy="1200329"/>
          </a:xfrm>
          <a:prstGeom prst="rect">
            <a:avLst/>
          </a:prstGeom>
          <a:noFill/>
        </p:spPr>
        <p:txBody>
          <a:bodyPr wrap="square" rtlCol="0">
            <a:spAutoFit/>
          </a:bodyPr>
          <a:lstStyle/>
          <a:p>
            <a:r>
              <a:rPr lang="en-US" sz="2400" dirty="0"/>
              <a:t>“I ate the apple.”</a:t>
            </a:r>
          </a:p>
          <a:p>
            <a:endParaRPr lang="en-US" sz="2400" dirty="0"/>
          </a:p>
          <a:p>
            <a:r>
              <a:rPr lang="en-US" sz="2400" dirty="0"/>
              <a:t>“The apple was eaten by me.”</a:t>
            </a:r>
          </a:p>
        </p:txBody>
      </p:sp>
      <p:pic>
        <p:nvPicPr>
          <p:cNvPr id="1026" name="Picture 2" descr="Image result for noam chomsky syntactic structures diagra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74618" y="679647"/>
            <a:ext cx="5163576" cy="57057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061721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B2522A4-1C13-4226-90FC-FDB902225849}"/>
              </a:ext>
            </a:extLst>
          </p:cNvPr>
          <p:cNvSpPr txBox="1"/>
          <p:nvPr/>
        </p:nvSpPr>
        <p:spPr>
          <a:xfrm>
            <a:off x="896458" y="1489490"/>
            <a:ext cx="4272441" cy="1938992"/>
          </a:xfrm>
          <a:prstGeom prst="rect">
            <a:avLst/>
          </a:prstGeom>
          <a:noFill/>
        </p:spPr>
        <p:txBody>
          <a:bodyPr wrap="square" rtlCol="0">
            <a:spAutoFit/>
          </a:bodyPr>
          <a:lstStyle/>
          <a:p>
            <a:r>
              <a:rPr lang="en-US" sz="2400" dirty="0"/>
              <a:t>“I ate the apple.”</a:t>
            </a:r>
          </a:p>
          <a:p>
            <a:endParaRPr lang="en-US" sz="2400" dirty="0"/>
          </a:p>
          <a:p>
            <a:r>
              <a:rPr lang="en-US" sz="2400" dirty="0"/>
              <a:t>“The apple was eaten by me.”</a:t>
            </a:r>
          </a:p>
          <a:p>
            <a:endParaRPr lang="en-US" sz="2400" dirty="0"/>
          </a:p>
          <a:p>
            <a:r>
              <a:rPr lang="en-US" sz="2400" dirty="0"/>
              <a:t>“Apple I ate.”</a:t>
            </a:r>
          </a:p>
        </p:txBody>
      </p:sp>
      <p:pic>
        <p:nvPicPr>
          <p:cNvPr id="1026" name="Picture 2" descr="Image result for noam chomsky syntactic structures diagra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74618" y="679647"/>
            <a:ext cx="5163576" cy="57057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088168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B2522A4-1C13-4226-90FC-FDB902225849}"/>
              </a:ext>
            </a:extLst>
          </p:cNvPr>
          <p:cNvSpPr txBox="1"/>
          <p:nvPr/>
        </p:nvSpPr>
        <p:spPr>
          <a:xfrm>
            <a:off x="896458" y="1489490"/>
            <a:ext cx="4272441" cy="2677656"/>
          </a:xfrm>
          <a:prstGeom prst="rect">
            <a:avLst/>
          </a:prstGeom>
          <a:noFill/>
        </p:spPr>
        <p:txBody>
          <a:bodyPr wrap="square" rtlCol="0">
            <a:spAutoFit/>
          </a:bodyPr>
          <a:lstStyle/>
          <a:p>
            <a:r>
              <a:rPr lang="en-US" sz="2400" dirty="0"/>
              <a:t>“I ate the apple.”</a:t>
            </a:r>
          </a:p>
          <a:p>
            <a:endParaRPr lang="en-US" sz="2400" dirty="0"/>
          </a:p>
          <a:p>
            <a:r>
              <a:rPr lang="en-US" sz="2400" dirty="0"/>
              <a:t>“The apple was eaten by me.”</a:t>
            </a:r>
          </a:p>
          <a:p>
            <a:endParaRPr lang="en-US" sz="2400" dirty="0"/>
          </a:p>
          <a:p>
            <a:r>
              <a:rPr lang="en-US" sz="2400" dirty="0"/>
              <a:t>“Apple I ate.”</a:t>
            </a:r>
          </a:p>
          <a:p>
            <a:endParaRPr lang="en-US" sz="2400" dirty="0"/>
          </a:p>
          <a:p>
            <a:r>
              <a:rPr lang="en-US" sz="2400" dirty="0"/>
              <a:t>“</a:t>
            </a:r>
            <a:r>
              <a:rPr lang="en-US" sz="2400" dirty="0" err="1"/>
              <a:t>Comí</a:t>
            </a:r>
            <a:r>
              <a:rPr lang="en-US" sz="2400" dirty="0"/>
              <a:t> la </a:t>
            </a:r>
            <a:r>
              <a:rPr lang="en-US" sz="2400" dirty="0" err="1"/>
              <a:t>manzana</a:t>
            </a:r>
            <a:r>
              <a:rPr lang="en-US" sz="2400" dirty="0"/>
              <a:t>.”</a:t>
            </a:r>
          </a:p>
        </p:txBody>
      </p:sp>
      <p:pic>
        <p:nvPicPr>
          <p:cNvPr id="1026" name="Picture 2" descr="Image result for noam chomsky syntactic structures diagra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74618" y="679647"/>
            <a:ext cx="5163576" cy="57057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111036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B2522A4-1C13-4226-90FC-FDB902225849}"/>
              </a:ext>
            </a:extLst>
          </p:cNvPr>
          <p:cNvSpPr txBox="1"/>
          <p:nvPr/>
        </p:nvSpPr>
        <p:spPr>
          <a:xfrm>
            <a:off x="896458" y="1489490"/>
            <a:ext cx="4272441" cy="3416320"/>
          </a:xfrm>
          <a:prstGeom prst="rect">
            <a:avLst/>
          </a:prstGeom>
          <a:noFill/>
        </p:spPr>
        <p:txBody>
          <a:bodyPr wrap="square" rtlCol="0">
            <a:spAutoFit/>
          </a:bodyPr>
          <a:lstStyle/>
          <a:p>
            <a:r>
              <a:rPr lang="en-US" sz="2400" dirty="0"/>
              <a:t>“I ate the apple.”</a:t>
            </a:r>
          </a:p>
          <a:p>
            <a:endParaRPr lang="en-US" sz="2400" dirty="0"/>
          </a:p>
          <a:p>
            <a:r>
              <a:rPr lang="en-US" sz="2400" dirty="0"/>
              <a:t>“The apple was eaten by me.”</a:t>
            </a:r>
          </a:p>
          <a:p>
            <a:endParaRPr lang="en-US" sz="2400" dirty="0"/>
          </a:p>
          <a:p>
            <a:r>
              <a:rPr lang="en-US" sz="2400" dirty="0"/>
              <a:t>“Apple I ate.”</a:t>
            </a:r>
          </a:p>
          <a:p>
            <a:endParaRPr lang="en-US" sz="2400" dirty="0"/>
          </a:p>
          <a:p>
            <a:r>
              <a:rPr lang="en-US" sz="2400" dirty="0"/>
              <a:t>“</a:t>
            </a:r>
            <a:r>
              <a:rPr lang="en-US" sz="2400" dirty="0" err="1"/>
              <a:t>Comí</a:t>
            </a:r>
            <a:r>
              <a:rPr lang="en-US" sz="2400" dirty="0"/>
              <a:t> la </a:t>
            </a:r>
            <a:r>
              <a:rPr lang="en-US" sz="2400" dirty="0" err="1"/>
              <a:t>manzana</a:t>
            </a:r>
            <a:r>
              <a:rPr lang="en-US" sz="2400" dirty="0"/>
              <a:t>.”</a:t>
            </a:r>
          </a:p>
          <a:p>
            <a:endParaRPr lang="en-US" sz="2400" dirty="0"/>
          </a:p>
          <a:p>
            <a:r>
              <a:rPr lang="en-US" altLang="ko-KR" sz="2400" dirty="0"/>
              <a:t>“</a:t>
            </a:r>
            <a:r>
              <a:rPr lang="ko-KR" altLang="en-US" sz="2400" dirty="0"/>
              <a:t>나는 사과를 먹었다</a:t>
            </a:r>
            <a:r>
              <a:rPr lang="en-US" altLang="ko-KR" sz="2400" dirty="0"/>
              <a:t>.”</a:t>
            </a:r>
          </a:p>
        </p:txBody>
      </p:sp>
      <p:pic>
        <p:nvPicPr>
          <p:cNvPr id="1026" name="Picture 2" descr="Image result for noam chomsky syntactic structures diagra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74618" y="679647"/>
            <a:ext cx="5163576" cy="57057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008585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B2522A4-1C13-4226-90FC-FDB902225849}"/>
              </a:ext>
            </a:extLst>
          </p:cNvPr>
          <p:cNvSpPr txBox="1"/>
          <p:nvPr/>
        </p:nvSpPr>
        <p:spPr>
          <a:xfrm>
            <a:off x="896458" y="1489490"/>
            <a:ext cx="4272441" cy="4154984"/>
          </a:xfrm>
          <a:prstGeom prst="rect">
            <a:avLst/>
          </a:prstGeom>
          <a:noFill/>
        </p:spPr>
        <p:txBody>
          <a:bodyPr wrap="square" rtlCol="0">
            <a:spAutoFit/>
          </a:bodyPr>
          <a:lstStyle/>
          <a:p>
            <a:r>
              <a:rPr lang="en-US" sz="2400" dirty="0"/>
              <a:t>“I ate the apple.”</a:t>
            </a:r>
          </a:p>
          <a:p>
            <a:endParaRPr lang="en-US" sz="2400" dirty="0"/>
          </a:p>
          <a:p>
            <a:r>
              <a:rPr lang="en-US" sz="2400" dirty="0"/>
              <a:t>“The apple was eaten by me.”</a:t>
            </a:r>
          </a:p>
          <a:p>
            <a:endParaRPr lang="en-US" sz="2400" dirty="0"/>
          </a:p>
          <a:p>
            <a:r>
              <a:rPr lang="en-US" sz="2400" dirty="0"/>
              <a:t>“Apple I ate.”</a:t>
            </a:r>
          </a:p>
          <a:p>
            <a:endParaRPr lang="en-US" sz="2400" dirty="0"/>
          </a:p>
          <a:p>
            <a:r>
              <a:rPr lang="en-US" sz="2400" dirty="0"/>
              <a:t>“</a:t>
            </a:r>
            <a:r>
              <a:rPr lang="en-US" sz="2400" dirty="0" err="1"/>
              <a:t>Comí</a:t>
            </a:r>
            <a:r>
              <a:rPr lang="en-US" sz="2400" dirty="0"/>
              <a:t> la </a:t>
            </a:r>
            <a:r>
              <a:rPr lang="en-US" sz="2400" dirty="0" err="1"/>
              <a:t>manzana</a:t>
            </a:r>
            <a:r>
              <a:rPr lang="en-US" sz="2400" dirty="0"/>
              <a:t>.”</a:t>
            </a:r>
          </a:p>
          <a:p>
            <a:endParaRPr lang="en-US" sz="2400" dirty="0"/>
          </a:p>
          <a:p>
            <a:r>
              <a:rPr lang="en-US" altLang="ko-KR" sz="2400" dirty="0"/>
              <a:t>“</a:t>
            </a:r>
            <a:r>
              <a:rPr lang="ko-KR" altLang="en-US" sz="2400" dirty="0"/>
              <a:t>나는 사과를 먹었다</a:t>
            </a:r>
            <a:r>
              <a:rPr lang="en-US" altLang="ko-KR" sz="2400" dirty="0"/>
              <a:t>.”</a:t>
            </a:r>
          </a:p>
          <a:p>
            <a:endParaRPr lang="en-US" altLang="ko-KR" sz="2400" dirty="0"/>
          </a:p>
          <a:p>
            <a:r>
              <a:rPr lang="en-US" altLang="ko-KR" sz="2400" dirty="0"/>
              <a:t>“</a:t>
            </a:r>
            <a:r>
              <a:rPr lang="az-Cyrl-AZ" altLang="ko-KR" sz="2400" dirty="0"/>
              <a:t>Я съел яблоко.</a:t>
            </a:r>
            <a:r>
              <a:rPr lang="en-US" altLang="ko-KR" sz="2400" dirty="0"/>
              <a:t>”</a:t>
            </a:r>
          </a:p>
        </p:txBody>
      </p:sp>
      <p:pic>
        <p:nvPicPr>
          <p:cNvPr id="1026" name="Picture 2" descr="Image result for noam chomsky syntactic structures diagra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74618" y="679647"/>
            <a:ext cx="5163576" cy="57057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005962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CBD95C97-1B66-4B00-A5A7-4A66A4A441A2}"/>
              </a:ext>
            </a:extLst>
          </p:cNvPr>
          <p:cNvSpPr txBox="1"/>
          <p:nvPr/>
        </p:nvSpPr>
        <p:spPr>
          <a:xfrm>
            <a:off x="1054873" y="2119965"/>
            <a:ext cx="10082254" cy="2400657"/>
          </a:xfrm>
          <a:prstGeom prst="rect">
            <a:avLst/>
          </a:prstGeom>
          <a:noFill/>
        </p:spPr>
        <p:txBody>
          <a:bodyPr wrap="square" rtlCol="0">
            <a:spAutoFit/>
          </a:bodyPr>
          <a:lstStyle/>
          <a:p>
            <a:pPr algn="ctr"/>
            <a:r>
              <a:rPr lang="en-US" sz="5000" dirty="0">
                <a:solidFill>
                  <a:schemeClr val="bg1"/>
                </a:solidFill>
                <a:ea typeface="Roboto" panose="02000000000000000000" pitchFamily="2" charset="0"/>
                <a:cs typeface="Roboto" panose="02000000000000000000" pitchFamily="2" charset="0"/>
              </a:rPr>
              <a:t>STRUCTURALISM</a:t>
            </a:r>
          </a:p>
          <a:p>
            <a:pPr algn="ctr"/>
            <a:r>
              <a:rPr lang="en-US" sz="5000" dirty="0">
                <a:solidFill>
                  <a:schemeClr val="bg1"/>
                </a:solidFill>
                <a:ea typeface="Roboto" panose="02000000000000000000" pitchFamily="2" charset="0"/>
                <a:cs typeface="Roboto" panose="02000000000000000000" pitchFamily="2" charset="0"/>
              </a:rPr>
              <a:t>-</a:t>
            </a:r>
          </a:p>
          <a:p>
            <a:pPr algn="ctr"/>
            <a:r>
              <a:rPr lang="en-US" sz="5000" dirty="0">
                <a:solidFill>
                  <a:schemeClr val="bg1"/>
                </a:solidFill>
                <a:ea typeface="Roboto" panose="02000000000000000000" pitchFamily="2" charset="0"/>
                <a:cs typeface="Roboto" panose="02000000000000000000" pitchFamily="2" charset="0"/>
              </a:rPr>
              <a:t>ARCHITECTURE</a:t>
            </a:r>
          </a:p>
        </p:txBody>
      </p:sp>
    </p:spTree>
    <p:extLst>
      <p:ext uri="{BB962C8B-B14F-4D97-AF65-F5344CB8AC3E}">
        <p14:creationId xmlns:p14="http://schemas.microsoft.com/office/powerpoint/2010/main" val="102677426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6D3E28D-01E1-438C-886B-3F72A97ADF8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6181780" y="836182"/>
            <a:ext cx="5346016" cy="5185635"/>
          </a:xfrm>
          <a:prstGeom prst="rect">
            <a:avLst/>
          </a:prstGeom>
        </p:spPr>
      </p:pic>
      <p:sp>
        <p:nvSpPr>
          <p:cNvPr id="4" name="TextBox 3">
            <a:extLst>
              <a:ext uri="{FF2B5EF4-FFF2-40B4-BE49-F238E27FC236}">
                <a16:creationId xmlns:a16="http://schemas.microsoft.com/office/drawing/2014/main" id="{7D9C38AD-2EAB-425C-B25A-A03B1457E5C7}"/>
              </a:ext>
            </a:extLst>
          </p:cNvPr>
          <p:cNvSpPr txBox="1"/>
          <p:nvPr/>
        </p:nvSpPr>
        <p:spPr>
          <a:xfrm>
            <a:off x="6084758" y="6187081"/>
            <a:ext cx="5308184" cy="276999"/>
          </a:xfrm>
          <a:prstGeom prst="rect">
            <a:avLst/>
          </a:prstGeom>
          <a:noFill/>
        </p:spPr>
        <p:txBody>
          <a:bodyPr wrap="none" rtlCol="0">
            <a:spAutoFit/>
          </a:bodyPr>
          <a:lstStyle/>
          <a:p>
            <a:pPr algn="r"/>
            <a:r>
              <a:rPr lang="en-US" sz="1200" dirty="0">
                <a:solidFill>
                  <a:schemeClr val="bg1"/>
                </a:solidFill>
              </a:rPr>
              <a:t>Herman </a:t>
            </a:r>
            <a:r>
              <a:rPr lang="en-US" sz="1200" dirty="0" err="1">
                <a:solidFill>
                  <a:schemeClr val="bg1"/>
                </a:solidFill>
              </a:rPr>
              <a:t>Hertzberger</a:t>
            </a:r>
            <a:r>
              <a:rPr lang="en-US" sz="1200" dirty="0">
                <a:solidFill>
                  <a:schemeClr val="bg1"/>
                </a:solidFill>
              </a:rPr>
              <a:t>, </a:t>
            </a:r>
            <a:r>
              <a:rPr lang="en-US" sz="1200" i="1" dirty="0" err="1">
                <a:solidFill>
                  <a:schemeClr val="bg1"/>
                </a:solidFill>
              </a:rPr>
              <a:t>Centraal</a:t>
            </a:r>
            <a:r>
              <a:rPr lang="en-US" sz="1200" i="1" dirty="0">
                <a:solidFill>
                  <a:schemeClr val="bg1"/>
                </a:solidFill>
              </a:rPr>
              <a:t> </a:t>
            </a:r>
            <a:r>
              <a:rPr lang="en-US" sz="1200" i="1" dirty="0" err="1">
                <a:solidFill>
                  <a:schemeClr val="bg1"/>
                </a:solidFill>
              </a:rPr>
              <a:t>Beheer</a:t>
            </a:r>
            <a:r>
              <a:rPr lang="en-US" sz="1200" i="1" dirty="0">
                <a:solidFill>
                  <a:schemeClr val="bg1"/>
                </a:solidFill>
              </a:rPr>
              <a:t> </a:t>
            </a:r>
            <a:r>
              <a:rPr lang="en-US" sz="1200" i="1" dirty="0" err="1">
                <a:solidFill>
                  <a:schemeClr val="bg1"/>
                </a:solidFill>
              </a:rPr>
              <a:t>Achmea</a:t>
            </a:r>
            <a:r>
              <a:rPr lang="en-US" sz="1200" dirty="0">
                <a:solidFill>
                  <a:schemeClr val="bg1"/>
                </a:solidFill>
              </a:rPr>
              <a:t>, Apeldoorn, The Netherlands (1972)</a:t>
            </a:r>
          </a:p>
        </p:txBody>
      </p:sp>
      <p:sp>
        <p:nvSpPr>
          <p:cNvPr id="2" name="TextBox 1"/>
          <p:cNvSpPr txBox="1"/>
          <p:nvPr/>
        </p:nvSpPr>
        <p:spPr>
          <a:xfrm>
            <a:off x="815009" y="1560443"/>
            <a:ext cx="4770783" cy="3539430"/>
          </a:xfrm>
          <a:prstGeom prst="rect">
            <a:avLst/>
          </a:prstGeom>
          <a:noFill/>
        </p:spPr>
        <p:txBody>
          <a:bodyPr wrap="square" rtlCol="0">
            <a:spAutoFit/>
          </a:bodyPr>
          <a:lstStyle/>
          <a:p>
            <a:r>
              <a:rPr lang="en-US" sz="2400" dirty="0">
                <a:solidFill>
                  <a:schemeClr val="bg1"/>
                </a:solidFill>
              </a:rPr>
              <a:t>The concepts ‘public’ and ‘private’ may be seen and understood in </a:t>
            </a:r>
            <a:r>
              <a:rPr lang="en-US" sz="2400" b="1" dirty="0">
                <a:solidFill>
                  <a:srgbClr val="C00000"/>
                </a:solidFill>
              </a:rPr>
              <a:t>relative terms as a series of spatial qualities </a:t>
            </a:r>
            <a:r>
              <a:rPr lang="en-US" sz="2400" dirty="0">
                <a:solidFill>
                  <a:schemeClr val="bg1"/>
                </a:solidFill>
              </a:rPr>
              <a:t>which, differing gradually, refer to accessibility, responsibility, the relation between private property and supervision of specific </a:t>
            </a:r>
            <a:r>
              <a:rPr lang="en-US" sz="2400" b="1" dirty="0">
                <a:solidFill>
                  <a:srgbClr val="C00000"/>
                </a:solidFill>
              </a:rPr>
              <a:t>spatial units</a:t>
            </a:r>
            <a:r>
              <a:rPr lang="en-US" sz="2400" dirty="0">
                <a:solidFill>
                  <a:schemeClr val="bg1"/>
                </a:solidFill>
              </a:rPr>
              <a:t>.</a:t>
            </a:r>
          </a:p>
          <a:p>
            <a:endParaRPr lang="en-US" dirty="0">
              <a:solidFill>
                <a:schemeClr val="bg1"/>
              </a:solidFill>
            </a:endParaRPr>
          </a:p>
          <a:p>
            <a:r>
              <a:rPr lang="en-US" sz="1400" dirty="0">
                <a:solidFill>
                  <a:schemeClr val="bg1"/>
                </a:solidFill>
              </a:rPr>
              <a:t>Herman </a:t>
            </a:r>
            <a:r>
              <a:rPr lang="en-US" sz="1400" dirty="0" err="1">
                <a:solidFill>
                  <a:schemeClr val="bg1"/>
                </a:solidFill>
              </a:rPr>
              <a:t>Hertzberger</a:t>
            </a:r>
            <a:endParaRPr lang="en-US" sz="1400" dirty="0">
              <a:solidFill>
                <a:schemeClr val="bg1"/>
              </a:solidFill>
            </a:endParaRPr>
          </a:p>
        </p:txBody>
      </p:sp>
    </p:spTree>
    <p:extLst>
      <p:ext uri="{BB962C8B-B14F-4D97-AF65-F5344CB8AC3E}">
        <p14:creationId xmlns:p14="http://schemas.microsoft.com/office/powerpoint/2010/main" val="37972199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A33B2A1-F57F-4A13-A5D0-69C6E4A22DDF}"/>
              </a:ext>
            </a:extLst>
          </p:cNvPr>
          <p:cNvSpPr txBox="1"/>
          <p:nvPr/>
        </p:nvSpPr>
        <p:spPr>
          <a:xfrm>
            <a:off x="721010" y="767506"/>
            <a:ext cx="5111465" cy="5201424"/>
          </a:xfrm>
          <a:prstGeom prst="rect">
            <a:avLst/>
          </a:prstGeom>
          <a:noFill/>
        </p:spPr>
        <p:txBody>
          <a:bodyPr wrap="square" rtlCol="0">
            <a:spAutoFit/>
          </a:bodyPr>
          <a:lstStyle/>
          <a:p>
            <a:r>
              <a:rPr lang="en-US" sz="2400" dirty="0">
                <a:solidFill>
                  <a:schemeClr val="bg1"/>
                </a:solidFill>
                <a:ea typeface="Roboto" panose="02000000000000000000" pitchFamily="2" charset="0"/>
                <a:cs typeface="Roboto" panose="02000000000000000000" pitchFamily="2" charset="0"/>
              </a:rPr>
              <a:t>CIAM I – La </a:t>
            </a:r>
            <a:r>
              <a:rPr lang="en-US" sz="2400" dirty="0" err="1">
                <a:solidFill>
                  <a:schemeClr val="bg1"/>
                </a:solidFill>
                <a:ea typeface="Roboto" panose="02000000000000000000" pitchFamily="2" charset="0"/>
                <a:cs typeface="Roboto" panose="02000000000000000000" pitchFamily="2" charset="0"/>
              </a:rPr>
              <a:t>Sarraz</a:t>
            </a:r>
            <a:r>
              <a:rPr lang="en-US" sz="2400" dirty="0">
                <a:solidFill>
                  <a:schemeClr val="bg1"/>
                </a:solidFill>
                <a:ea typeface="Roboto" panose="02000000000000000000" pitchFamily="2" charset="0"/>
                <a:cs typeface="Roboto" panose="02000000000000000000" pitchFamily="2" charset="0"/>
              </a:rPr>
              <a:t>, Switzerland</a:t>
            </a:r>
          </a:p>
          <a:p>
            <a:r>
              <a:rPr lang="en-US" dirty="0">
                <a:solidFill>
                  <a:schemeClr val="bg1"/>
                </a:solidFill>
                <a:ea typeface="Roboto" panose="02000000000000000000" pitchFamily="2" charset="0"/>
                <a:cs typeface="Roboto" panose="02000000000000000000" pitchFamily="2" charset="0"/>
              </a:rPr>
              <a:t>1928: Foundational Meeting</a:t>
            </a:r>
          </a:p>
          <a:p>
            <a:endParaRPr lang="en-US" sz="1600" dirty="0">
              <a:solidFill>
                <a:schemeClr val="bg1"/>
              </a:solidFill>
              <a:ea typeface="Roboto" panose="02000000000000000000" pitchFamily="2" charset="0"/>
              <a:cs typeface="Roboto" panose="02000000000000000000" pitchFamily="2" charset="0"/>
            </a:endParaRPr>
          </a:p>
          <a:p>
            <a:r>
              <a:rPr lang="en-US" sz="2400" dirty="0">
                <a:solidFill>
                  <a:schemeClr val="bg1"/>
                </a:solidFill>
                <a:ea typeface="Roboto" panose="02000000000000000000" pitchFamily="2" charset="0"/>
                <a:cs typeface="Roboto" panose="02000000000000000000" pitchFamily="2" charset="0"/>
              </a:rPr>
              <a:t>CIAM II – Frankfurt am Main, Germany</a:t>
            </a:r>
          </a:p>
          <a:p>
            <a:r>
              <a:rPr lang="en-US" dirty="0">
                <a:solidFill>
                  <a:schemeClr val="bg1"/>
                </a:solidFill>
                <a:ea typeface="Roboto" panose="02000000000000000000" pitchFamily="2" charset="0"/>
                <a:cs typeface="Roboto" panose="02000000000000000000" pitchFamily="2" charset="0"/>
              </a:rPr>
              <a:t>1929: The Minimum Dwelling</a:t>
            </a:r>
          </a:p>
          <a:p>
            <a:endParaRPr lang="en-US" sz="1600" dirty="0">
              <a:solidFill>
                <a:schemeClr val="bg1"/>
              </a:solidFill>
              <a:ea typeface="Roboto" panose="02000000000000000000" pitchFamily="2" charset="0"/>
              <a:cs typeface="Roboto" panose="02000000000000000000" pitchFamily="2" charset="0"/>
            </a:endParaRPr>
          </a:p>
          <a:p>
            <a:r>
              <a:rPr lang="en-US" sz="2400" dirty="0">
                <a:solidFill>
                  <a:schemeClr val="bg1"/>
                </a:solidFill>
                <a:ea typeface="Roboto" panose="02000000000000000000" pitchFamily="2" charset="0"/>
                <a:cs typeface="Roboto" panose="02000000000000000000" pitchFamily="2" charset="0"/>
              </a:rPr>
              <a:t>CIAM III – Brussels, Belgium</a:t>
            </a:r>
          </a:p>
          <a:p>
            <a:r>
              <a:rPr lang="en-US" dirty="0">
                <a:solidFill>
                  <a:schemeClr val="bg1"/>
                </a:solidFill>
                <a:ea typeface="Roboto" panose="02000000000000000000" pitchFamily="2" charset="0"/>
                <a:cs typeface="Roboto" panose="02000000000000000000" pitchFamily="2" charset="0"/>
              </a:rPr>
              <a:t>1930: Rational Land Development</a:t>
            </a:r>
          </a:p>
          <a:p>
            <a:endParaRPr lang="en-US" sz="1600" dirty="0">
              <a:solidFill>
                <a:schemeClr val="bg1"/>
              </a:solidFill>
              <a:ea typeface="Roboto" panose="02000000000000000000" pitchFamily="2" charset="0"/>
              <a:cs typeface="Roboto" panose="02000000000000000000" pitchFamily="2" charset="0"/>
            </a:endParaRPr>
          </a:p>
          <a:p>
            <a:r>
              <a:rPr lang="en-US" sz="2400" dirty="0">
                <a:solidFill>
                  <a:schemeClr val="bg1"/>
                </a:solidFill>
                <a:ea typeface="Roboto" panose="02000000000000000000" pitchFamily="2" charset="0"/>
                <a:cs typeface="Roboto" panose="02000000000000000000" pitchFamily="2" charset="0"/>
              </a:rPr>
              <a:t>CIAM IV – Athens, Greece</a:t>
            </a:r>
          </a:p>
          <a:p>
            <a:r>
              <a:rPr lang="en-US" dirty="0">
                <a:solidFill>
                  <a:schemeClr val="bg1"/>
                </a:solidFill>
                <a:ea typeface="Roboto" panose="02000000000000000000" pitchFamily="2" charset="0"/>
                <a:cs typeface="Roboto" panose="02000000000000000000" pitchFamily="2" charset="0"/>
              </a:rPr>
              <a:t>1933: The Functional City</a:t>
            </a:r>
          </a:p>
          <a:p>
            <a:endParaRPr lang="en-US" sz="1600" dirty="0">
              <a:solidFill>
                <a:schemeClr val="bg1"/>
              </a:solidFill>
              <a:ea typeface="Roboto" panose="02000000000000000000" pitchFamily="2" charset="0"/>
              <a:cs typeface="Roboto" panose="02000000000000000000" pitchFamily="2" charset="0"/>
            </a:endParaRPr>
          </a:p>
          <a:p>
            <a:r>
              <a:rPr lang="en-US" sz="2400" dirty="0">
                <a:solidFill>
                  <a:schemeClr val="bg1"/>
                </a:solidFill>
                <a:ea typeface="Roboto" panose="02000000000000000000" pitchFamily="2" charset="0"/>
                <a:cs typeface="Roboto" panose="02000000000000000000" pitchFamily="2" charset="0"/>
              </a:rPr>
              <a:t>CIAM V – Paris, France</a:t>
            </a:r>
          </a:p>
          <a:p>
            <a:r>
              <a:rPr lang="en-US" dirty="0">
                <a:solidFill>
                  <a:schemeClr val="bg1"/>
                </a:solidFill>
                <a:ea typeface="Roboto" panose="02000000000000000000" pitchFamily="2" charset="0"/>
                <a:cs typeface="Roboto" panose="02000000000000000000" pitchFamily="2" charset="0"/>
              </a:rPr>
              <a:t>1937: Dwelling and Recovery</a:t>
            </a:r>
          </a:p>
          <a:p>
            <a:endParaRPr lang="en-US" sz="1600" dirty="0">
              <a:solidFill>
                <a:schemeClr val="bg1"/>
              </a:solidFill>
              <a:ea typeface="Roboto" panose="02000000000000000000" pitchFamily="2" charset="0"/>
              <a:cs typeface="Roboto" panose="02000000000000000000" pitchFamily="2" charset="0"/>
            </a:endParaRPr>
          </a:p>
          <a:p>
            <a:r>
              <a:rPr lang="en-US" sz="2400" dirty="0">
                <a:solidFill>
                  <a:schemeClr val="bg1"/>
                </a:solidFill>
                <a:ea typeface="Roboto" panose="02000000000000000000" pitchFamily="2" charset="0"/>
                <a:cs typeface="Roboto" panose="02000000000000000000" pitchFamily="2" charset="0"/>
              </a:rPr>
              <a:t>CIAM VI – </a:t>
            </a:r>
            <a:r>
              <a:rPr lang="en-US" sz="2400" dirty="0" err="1">
                <a:solidFill>
                  <a:schemeClr val="bg1"/>
                </a:solidFill>
                <a:ea typeface="Roboto" panose="02000000000000000000" pitchFamily="2" charset="0"/>
                <a:cs typeface="Roboto" panose="02000000000000000000" pitchFamily="2" charset="0"/>
              </a:rPr>
              <a:t>Bridgwater</a:t>
            </a:r>
            <a:r>
              <a:rPr lang="en-US" sz="2400" dirty="0">
                <a:solidFill>
                  <a:schemeClr val="bg1"/>
                </a:solidFill>
                <a:ea typeface="Roboto" panose="02000000000000000000" pitchFamily="2" charset="0"/>
                <a:cs typeface="Roboto" panose="02000000000000000000" pitchFamily="2" charset="0"/>
              </a:rPr>
              <a:t>, England</a:t>
            </a:r>
          </a:p>
          <a:p>
            <a:r>
              <a:rPr lang="en-US" dirty="0">
                <a:solidFill>
                  <a:schemeClr val="bg1"/>
                </a:solidFill>
                <a:ea typeface="Roboto" panose="02000000000000000000" pitchFamily="2" charset="0"/>
                <a:cs typeface="Roboto" panose="02000000000000000000" pitchFamily="2" charset="0"/>
              </a:rPr>
              <a:t>1947: Reaffirmation of the aims of CIAM</a:t>
            </a:r>
          </a:p>
        </p:txBody>
      </p:sp>
      <p:sp>
        <p:nvSpPr>
          <p:cNvPr id="6" name="TextBox 5">
            <a:extLst>
              <a:ext uri="{FF2B5EF4-FFF2-40B4-BE49-F238E27FC236}">
                <a16:creationId xmlns:a16="http://schemas.microsoft.com/office/drawing/2014/main" id="{B3FB6D54-01A6-49E7-986E-DE4FAD35CB4E}"/>
              </a:ext>
            </a:extLst>
          </p:cNvPr>
          <p:cNvSpPr txBox="1"/>
          <p:nvPr/>
        </p:nvSpPr>
        <p:spPr>
          <a:xfrm>
            <a:off x="6433990" y="767506"/>
            <a:ext cx="4899029" cy="4585871"/>
          </a:xfrm>
          <a:prstGeom prst="rect">
            <a:avLst/>
          </a:prstGeom>
          <a:noFill/>
        </p:spPr>
        <p:txBody>
          <a:bodyPr wrap="square" rtlCol="0">
            <a:spAutoFit/>
          </a:bodyPr>
          <a:lstStyle/>
          <a:p>
            <a:r>
              <a:rPr lang="en-US" sz="2400" dirty="0">
                <a:solidFill>
                  <a:schemeClr val="bg1"/>
                </a:solidFill>
                <a:ea typeface="Roboto" panose="02000000000000000000" pitchFamily="2" charset="0"/>
                <a:cs typeface="Roboto" panose="02000000000000000000" pitchFamily="2" charset="0"/>
              </a:rPr>
              <a:t>CIAM VII – Bergamo, Italy</a:t>
            </a:r>
          </a:p>
          <a:p>
            <a:r>
              <a:rPr lang="en-US" dirty="0">
                <a:solidFill>
                  <a:schemeClr val="bg1"/>
                </a:solidFill>
                <a:ea typeface="Roboto" panose="02000000000000000000" pitchFamily="2" charset="0"/>
                <a:cs typeface="Roboto" panose="02000000000000000000" pitchFamily="2" charset="0"/>
              </a:rPr>
              <a:t>1949: The Athens Charter in Practice</a:t>
            </a:r>
          </a:p>
          <a:p>
            <a:endParaRPr lang="en-US" sz="1600" dirty="0">
              <a:solidFill>
                <a:schemeClr val="bg1"/>
              </a:solidFill>
              <a:ea typeface="Roboto" panose="02000000000000000000" pitchFamily="2" charset="0"/>
              <a:cs typeface="Roboto" panose="02000000000000000000" pitchFamily="2" charset="0"/>
            </a:endParaRPr>
          </a:p>
          <a:p>
            <a:r>
              <a:rPr lang="en-US" sz="2400" dirty="0">
                <a:solidFill>
                  <a:schemeClr val="bg1"/>
                </a:solidFill>
                <a:ea typeface="Roboto" panose="02000000000000000000" pitchFamily="2" charset="0"/>
                <a:cs typeface="Roboto" panose="02000000000000000000" pitchFamily="2" charset="0"/>
              </a:rPr>
              <a:t>CIAM VIII – Hoddesdon, England</a:t>
            </a:r>
          </a:p>
          <a:p>
            <a:r>
              <a:rPr lang="en-US" dirty="0">
                <a:solidFill>
                  <a:schemeClr val="bg1"/>
                </a:solidFill>
                <a:ea typeface="Roboto" panose="02000000000000000000" pitchFamily="2" charset="0"/>
                <a:cs typeface="Roboto" panose="02000000000000000000" pitchFamily="2" charset="0"/>
              </a:rPr>
              <a:t>1951: The Heart of the City</a:t>
            </a:r>
          </a:p>
          <a:p>
            <a:endParaRPr lang="en-US" sz="1600" dirty="0">
              <a:solidFill>
                <a:schemeClr val="bg1"/>
              </a:solidFill>
              <a:ea typeface="Roboto" panose="02000000000000000000" pitchFamily="2" charset="0"/>
              <a:cs typeface="Roboto" panose="02000000000000000000" pitchFamily="2" charset="0"/>
            </a:endParaRPr>
          </a:p>
          <a:p>
            <a:r>
              <a:rPr lang="en-US" sz="2400" dirty="0">
                <a:solidFill>
                  <a:schemeClr val="bg1"/>
                </a:solidFill>
                <a:ea typeface="Roboto" panose="02000000000000000000" pitchFamily="2" charset="0"/>
                <a:cs typeface="Roboto" panose="02000000000000000000" pitchFamily="2" charset="0"/>
              </a:rPr>
              <a:t>CIAM IX – Aix-en-Provence, France</a:t>
            </a:r>
          </a:p>
          <a:p>
            <a:r>
              <a:rPr lang="en-US" dirty="0">
                <a:solidFill>
                  <a:schemeClr val="bg1"/>
                </a:solidFill>
                <a:ea typeface="Roboto" panose="02000000000000000000" pitchFamily="2" charset="0"/>
                <a:cs typeface="Roboto" panose="02000000000000000000" pitchFamily="2" charset="0"/>
              </a:rPr>
              <a:t>1953: Habitat</a:t>
            </a:r>
          </a:p>
          <a:p>
            <a:endParaRPr lang="en-US" sz="1600" dirty="0">
              <a:solidFill>
                <a:schemeClr val="bg1"/>
              </a:solidFill>
              <a:ea typeface="Roboto" panose="02000000000000000000" pitchFamily="2" charset="0"/>
              <a:cs typeface="Roboto" panose="02000000000000000000" pitchFamily="2" charset="0"/>
            </a:endParaRPr>
          </a:p>
          <a:p>
            <a:r>
              <a:rPr lang="en-US" sz="2400" dirty="0">
                <a:solidFill>
                  <a:schemeClr val="bg1"/>
                </a:solidFill>
                <a:ea typeface="Roboto" panose="02000000000000000000" pitchFamily="2" charset="0"/>
                <a:cs typeface="Roboto" panose="02000000000000000000" pitchFamily="2" charset="0"/>
              </a:rPr>
              <a:t>CIAM X – Dubrovnik, Yugoslavia</a:t>
            </a:r>
          </a:p>
          <a:p>
            <a:r>
              <a:rPr lang="en-US" dirty="0">
                <a:solidFill>
                  <a:schemeClr val="bg1"/>
                </a:solidFill>
                <a:ea typeface="Roboto" panose="02000000000000000000" pitchFamily="2" charset="0"/>
                <a:cs typeface="Roboto" panose="02000000000000000000" pitchFamily="2" charset="0"/>
              </a:rPr>
              <a:t>1956: Habitat</a:t>
            </a:r>
          </a:p>
          <a:p>
            <a:endParaRPr lang="en-US" sz="1600" dirty="0">
              <a:solidFill>
                <a:schemeClr val="bg1"/>
              </a:solidFill>
              <a:ea typeface="Roboto" panose="02000000000000000000" pitchFamily="2" charset="0"/>
              <a:cs typeface="Roboto" panose="02000000000000000000" pitchFamily="2" charset="0"/>
            </a:endParaRPr>
          </a:p>
          <a:p>
            <a:r>
              <a:rPr lang="en-US" sz="2400" dirty="0">
                <a:solidFill>
                  <a:schemeClr val="bg1"/>
                </a:solidFill>
                <a:ea typeface="Roboto" panose="02000000000000000000" pitchFamily="2" charset="0"/>
                <a:cs typeface="Roboto" panose="02000000000000000000" pitchFamily="2" charset="0"/>
              </a:rPr>
              <a:t>CIAM XI – </a:t>
            </a:r>
            <a:r>
              <a:rPr lang="en-US" sz="2400" dirty="0" err="1">
                <a:solidFill>
                  <a:schemeClr val="bg1"/>
                </a:solidFill>
                <a:ea typeface="Roboto" panose="02000000000000000000" pitchFamily="2" charset="0"/>
                <a:cs typeface="Roboto" panose="02000000000000000000" pitchFamily="2" charset="0"/>
              </a:rPr>
              <a:t>Otterlo</a:t>
            </a:r>
            <a:r>
              <a:rPr lang="en-US" sz="2400" dirty="0">
                <a:solidFill>
                  <a:schemeClr val="bg1"/>
                </a:solidFill>
                <a:ea typeface="Roboto" panose="02000000000000000000" pitchFamily="2" charset="0"/>
                <a:cs typeface="Roboto" panose="02000000000000000000" pitchFamily="2" charset="0"/>
              </a:rPr>
              <a:t>, The Netherlands</a:t>
            </a:r>
          </a:p>
          <a:p>
            <a:r>
              <a:rPr lang="en-US" dirty="0">
                <a:solidFill>
                  <a:schemeClr val="bg1"/>
                </a:solidFill>
                <a:ea typeface="Roboto" panose="02000000000000000000" pitchFamily="2" charset="0"/>
                <a:cs typeface="Roboto" panose="02000000000000000000" pitchFamily="2" charset="0"/>
              </a:rPr>
              <a:t>1959: Dissolution of CIAM, Commencement of Team X</a:t>
            </a:r>
          </a:p>
        </p:txBody>
      </p:sp>
    </p:spTree>
    <p:extLst>
      <p:ext uri="{BB962C8B-B14F-4D97-AF65-F5344CB8AC3E}">
        <p14:creationId xmlns:p14="http://schemas.microsoft.com/office/powerpoint/2010/main" val="378776731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C7692F4-45FD-47BE-9E35-CBFD808C994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69057" y="836182"/>
            <a:ext cx="5015086" cy="5185635"/>
          </a:xfrm>
          <a:prstGeom prst="rect">
            <a:avLst/>
          </a:prstGeom>
        </p:spPr>
      </p:pic>
      <p:pic>
        <p:nvPicPr>
          <p:cNvPr id="3" name="Picture 2">
            <a:extLst>
              <a:ext uri="{FF2B5EF4-FFF2-40B4-BE49-F238E27FC236}">
                <a16:creationId xmlns:a16="http://schemas.microsoft.com/office/drawing/2014/main" id="{36D3E28D-01E1-438C-886B-3F72A97ADF87}"/>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6181780" y="836182"/>
            <a:ext cx="5346016" cy="5185635"/>
          </a:xfrm>
          <a:prstGeom prst="rect">
            <a:avLst/>
          </a:prstGeom>
        </p:spPr>
      </p:pic>
      <p:sp>
        <p:nvSpPr>
          <p:cNvPr id="4" name="TextBox 3">
            <a:extLst>
              <a:ext uri="{FF2B5EF4-FFF2-40B4-BE49-F238E27FC236}">
                <a16:creationId xmlns:a16="http://schemas.microsoft.com/office/drawing/2014/main" id="{7D9C38AD-2EAB-425C-B25A-A03B1457E5C7}"/>
              </a:ext>
            </a:extLst>
          </p:cNvPr>
          <p:cNvSpPr txBox="1"/>
          <p:nvPr/>
        </p:nvSpPr>
        <p:spPr>
          <a:xfrm>
            <a:off x="6084758" y="6187081"/>
            <a:ext cx="5308184" cy="276999"/>
          </a:xfrm>
          <a:prstGeom prst="rect">
            <a:avLst/>
          </a:prstGeom>
          <a:noFill/>
        </p:spPr>
        <p:txBody>
          <a:bodyPr wrap="none" rtlCol="0">
            <a:spAutoFit/>
          </a:bodyPr>
          <a:lstStyle/>
          <a:p>
            <a:pPr algn="r"/>
            <a:r>
              <a:rPr lang="en-US" sz="1200" dirty="0">
                <a:solidFill>
                  <a:schemeClr val="bg1"/>
                </a:solidFill>
              </a:rPr>
              <a:t>Herman </a:t>
            </a:r>
            <a:r>
              <a:rPr lang="en-US" sz="1200" dirty="0" err="1">
                <a:solidFill>
                  <a:schemeClr val="bg1"/>
                </a:solidFill>
              </a:rPr>
              <a:t>Hertzberger</a:t>
            </a:r>
            <a:r>
              <a:rPr lang="en-US" sz="1200" dirty="0">
                <a:solidFill>
                  <a:schemeClr val="bg1"/>
                </a:solidFill>
              </a:rPr>
              <a:t>, </a:t>
            </a:r>
            <a:r>
              <a:rPr lang="en-US" sz="1200" i="1" dirty="0" err="1">
                <a:solidFill>
                  <a:schemeClr val="bg1"/>
                </a:solidFill>
              </a:rPr>
              <a:t>Centraal</a:t>
            </a:r>
            <a:r>
              <a:rPr lang="en-US" sz="1200" i="1" dirty="0">
                <a:solidFill>
                  <a:schemeClr val="bg1"/>
                </a:solidFill>
              </a:rPr>
              <a:t> </a:t>
            </a:r>
            <a:r>
              <a:rPr lang="en-US" sz="1200" i="1" dirty="0" err="1">
                <a:solidFill>
                  <a:schemeClr val="bg1"/>
                </a:solidFill>
              </a:rPr>
              <a:t>Beheer</a:t>
            </a:r>
            <a:r>
              <a:rPr lang="en-US" sz="1200" i="1" dirty="0">
                <a:solidFill>
                  <a:schemeClr val="bg1"/>
                </a:solidFill>
              </a:rPr>
              <a:t> </a:t>
            </a:r>
            <a:r>
              <a:rPr lang="en-US" sz="1200" i="1" dirty="0" err="1">
                <a:solidFill>
                  <a:schemeClr val="bg1"/>
                </a:solidFill>
              </a:rPr>
              <a:t>Achmea</a:t>
            </a:r>
            <a:r>
              <a:rPr lang="en-US" sz="1200" dirty="0">
                <a:solidFill>
                  <a:schemeClr val="bg1"/>
                </a:solidFill>
              </a:rPr>
              <a:t>, Apeldoorn, The Netherlands (1972)</a:t>
            </a:r>
          </a:p>
        </p:txBody>
      </p:sp>
    </p:spTree>
    <p:extLst>
      <p:ext uri="{BB962C8B-B14F-4D97-AF65-F5344CB8AC3E}">
        <p14:creationId xmlns:p14="http://schemas.microsoft.com/office/powerpoint/2010/main" val="106181404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C7692F4-45FD-47BE-9E35-CBFD808C994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69057" y="836182"/>
            <a:ext cx="5015086" cy="5185635"/>
          </a:xfrm>
          <a:prstGeom prst="rect">
            <a:avLst/>
          </a:prstGeom>
        </p:spPr>
      </p:pic>
      <p:pic>
        <p:nvPicPr>
          <p:cNvPr id="3" name="Picture 2">
            <a:extLst>
              <a:ext uri="{FF2B5EF4-FFF2-40B4-BE49-F238E27FC236}">
                <a16:creationId xmlns:a16="http://schemas.microsoft.com/office/drawing/2014/main" id="{36D3E28D-01E1-438C-886B-3F72A97ADF87}"/>
              </a:ext>
            </a:extLst>
          </p:cNvPr>
          <p:cNvPicPr>
            <a:picLocks noChangeAspect="1"/>
          </p:cNvPicPr>
          <p:nvPr/>
        </p:nvPicPr>
        <p:blipFill rotWithShape="1">
          <a:blip r:embed="rId4">
            <a:extLst>
              <a:ext uri="{28A0092B-C50C-407E-A947-70E740481C1C}">
                <a14:useLocalDpi xmlns:a14="http://schemas.microsoft.com/office/drawing/2010/main" val="0"/>
              </a:ext>
            </a:extLst>
          </a:blip>
          <a:srcRect l="8930" r="12799"/>
          <a:stretch/>
        </p:blipFill>
        <p:spPr>
          <a:xfrm>
            <a:off x="6084758" y="836182"/>
            <a:ext cx="5139367" cy="4373040"/>
          </a:xfrm>
          <a:prstGeom prst="rect">
            <a:avLst/>
          </a:prstGeom>
        </p:spPr>
      </p:pic>
      <p:sp>
        <p:nvSpPr>
          <p:cNvPr id="4" name="TextBox 3">
            <a:extLst>
              <a:ext uri="{FF2B5EF4-FFF2-40B4-BE49-F238E27FC236}">
                <a16:creationId xmlns:a16="http://schemas.microsoft.com/office/drawing/2014/main" id="{7D9C38AD-2EAB-425C-B25A-A03B1457E5C7}"/>
              </a:ext>
            </a:extLst>
          </p:cNvPr>
          <p:cNvSpPr txBox="1"/>
          <p:nvPr/>
        </p:nvSpPr>
        <p:spPr>
          <a:xfrm>
            <a:off x="6084758" y="6187081"/>
            <a:ext cx="5308184" cy="276999"/>
          </a:xfrm>
          <a:prstGeom prst="rect">
            <a:avLst/>
          </a:prstGeom>
          <a:noFill/>
        </p:spPr>
        <p:txBody>
          <a:bodyPr wrap="none" rtlCol="0">
            <a:spAutoFit/>
          </a:bodyPr>
          <a:lstStyle/>
          <a:p>
            <a:pPr algn="r"/>
            <a:r>
              <a:rPr lang="en-US" sz="1200" dirty="0">
                <a:solidFill>
                  <a:schemeClr val="bg1"/>
                </a:solidFill>
              </a:rPr>
              <a:t>Herman </a:t>
            </a:r>
            <a:r>
              <a:rPr lang="en-US" sz="1200" dirty="0" err="1">
                <a:solidFill>
                  <a:schemeClr val="bg1"/>
                </a:solidFill>
              </a:rPr>
              <a:t>Hertzberger</a:t>
            </a:r>
            <a:r>
              <a:rPr lang="en-US" sz="1200" dirty="0">
                <a:solidFill>
                  <a:schemeClr val="bg1"/>
                </a:solidFill>
              </a:rPr>
              <a:t>, </a:t>
            </a:r>
            <a:r>
              <a:rPr lang="en-US" sz="1200" i="1" dirty="0" err="1">
                <a:solidFill>
                  <a:schemeClr val="bg1"/>
                </a:solidFill>
              </a:rPr>
              <a:t>Centraal</a:t>
            </a:r>
            <a:r>
              <a:rPr lang="en-US" sz="1200" i="1" dirty="0">
                <a:solidFill>
                  <a:schemeClr val="bg1"/>
                </a:solidFill>
              </a:rPr>
              <a:t> </a:t>
            </a:r>
            <a:r>
              <a:rPr lang="en-US" sz="1200" i="1" dirty="0" err="1">
                <a:solidFill>
                  <a:schemeClr val="bg1"/>
                </a:solidFill>
              </a:rPr>
              <a:t>Beheer</a:t>
            </a:r>
            <a:r>
              <a:rPr lang="en-US" sz="1200" i="1" dirty="0">
                <a:solidFill>
                  <a:schemeClr val="bg1"/>
                </a:solidFill>
              </a:rPr>
              <a:t> </a:t>
            </a:r>
            <a:r>
              <a:rPr lang="en-US" sz="1200" i="1" dirty="0" err="1">
                <a:solidFill>
                  <a:schemeClr val="bg1"/>
                </a:solidFill>
              </a:rPr>
              <a:t>Achmea</a:t>
            </a:r>
            <a:r>
              <a:rPr lang="en-US" sz="1200" dirty="0">
                <a:solidFill>
                  <a:schemeClr val="bg1"/>
                </a:solidFill>
              </a:rPr>
              <a:t>, Apeldoorn, The Netherlands (1972)</a:t>
            </a:r>
          </a:p>
        </p:txBody>
      </p:sp>
    </p:spTree>
    <p:extLst>
      <p:ext uri="{BB962C8B-B14F-4D97-AF65-F5344CB8AC3E}">
        <p14:creationId xmlns:p14="http://schemas.microsoft.com/office/powerpoint/2010/main" val="326468384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C7692F4-45FD-47BE-9E35-CBFD808C99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2513" y="925544"/>
            <a:ext cx="4629148" cy="4194316"/>
          </a:xfrm>
          <a:prstGeom prst="rect">
            <a:avLst/>
          </a:prstGeom>
        </p:spPr>
      </p:pic>
      <p:sp>
        <p:nvSpPr>
          <p:cNvPr id="4" name="TextBox 3">
            <a:extLst>
              <a:ext uri="{FF2B5EF4-FFF2-40B4-BE49-F238E27FC236}">
                <a16:creationId xmlns:a16="http://schemas.microsoft.com/office/drawing/2014/main" id="{7D9C38AD-2EAB-425C-B25A-A03B1457E5C7}"/>
              </a:ext>
            </a:extLst>
          </p:cNvPr>
          <p:cNvSpPr txBox="1"/>
          <p:nvPr/>
        </p:nvSpPr>
        <p:spPr>
          <a:xfrm>
            <a:off x="6084758" y="6187081"/>
            <a:ext cx="5308184" cy="276999"/>
          </a:xfrm>
          <a:prstGeom prst="rect">
            <a:avLst/>
          </a:prstGeom>
          <a:noFill/>
        </p:spPr>
        <p:txBody>
          <a:bodyPr wrap="none" rtlCol="0">
            <a:spAutoFit/>
          </a:bodyPr>
          <a:lstStyle/>
          <a:p>
            <a:pPr algn="r"/>
            <a:r>
              <a:rPr lang="en-US" sz="1200" dirty="0">
                <a:solidFill>
                  <a:schemeClr val="bg1"/>
                </a:solidFill>
              </a:rPr>
              <a:t>Herman </a:t>
            </a:r>
            <a:r>
              <a:rPr lang="en-US" sz="1200" dirty="0" err="1">
                <a:solidFill>
                  <a:schemeClr val="bg1"/>
                </a:solidFill>
              </a:rPr>
              <a:t>Hertzberger</a:t>
            </a:r>
            <a:r>
              <a:rPr lang="en-US" sz="1200" dirty="0">
                <a:solidFill>
                  <a:schemeClr val="bg1"/>
                </a:solidFill>
              </a:rPr>
              <a:t>, </a:t>
            </a:r>
            <a:r>
              <a:rPr lang="en-US" sz="1200" i="1" dirty="0" err="1">
                <a:solidFill>
                  <a:schemeClr val="bg1"/>
                </a:solidFill>
              </a:rPr>
              <a:t>Centraal</a:t>
            </a:r>
            <a:r>
              <a:rPr lang="en-US" sz="1200" i="1" dirty="0">
                <a:solidFill>
                  <a:schemeClr val="bg1"/>
                </a:solidFill>
              </a:rPr>
              <a:t> </a:t>
            </a:r>
            <a:r>
              <a:rPr lang="en-US" sz="1200" i="1" dirty="0" err="1">
                <a:solidFill>
                  <a:schemeClr val="bg1"/>
                </a:solidFill>
              </a:rPr>
              <a:t>Beheer</a:t>
            </a:r>
            <a:r>
              <a:rPr lang="en-US" sz="1200" i="1" dirty="0">
                <a:solidFill>
                  <a:schemeClr val="bg1"/>
                </a:solidFill>
              </a:rPr>
              <a:t> </a:t>
            </a:r>
            <a:r>
              <a:rPr lang="en-US" sz="1200" i="1" dirty="0" err="1">
                <a:solidFill>
                  <a:schemeClr val="bg1"/>
                </a:solidFill>
              </a:rPr>
              <a:t>Achmea</a:t>
            </a:r>
            <a:r>
              <a:rPr lang="en-US" sz="1200" dirty="0">
                <a:solidFill>
                  <a:schemeClr val="bg1"/>
                </a:solidFill>
              </a:rPr>
              <a:t>, Apeldoorn, The Netherlands (1972)</a:t>
            </a:r>
          </a:p>
        </p:txBody>
      </p:sp>
      <p:pic>
        <p:nvPicPr>
          <p:cNvPr id="5" name="Picture 4">
            <a:extLst>
              <a:ext uri="{FF2B5EF4-FFF2-40B4-BE49-F238E27FC236}">
                <a16:creationId xmlns:a16="http://schemas.microsoft.com/office/drawing/2014/main" id="{36D3E28D-01E1-438C-886B-3F72A97ADF87}"/>
              </a:ext>
            </a:extLst>
          </p:cNvPr>
          <p:cNvPicPr>
            <a:picLocks noChangeAspect="1"/>
          </p:cNvPicPr>
          <p:nvPr/>
        </p:nvPicPr>
        <p:blipFill rotWithShape="1">
          <a:blip r:embed="rId4">
            <a:extLst>
              <a:ext uri="{28A0092B-C50C-407E-A947-70E740481C1C}">
                <a14:useLocalDpi xmlns:a14="http://schemas.microsoft.com/office/drawing/2010/main" val="0"/>
              </a:ext>
            </a:extLst>
          </a:blip>
          <a:srcRect l="8930" r="12799"/>
          <a:stretch/>
        </p:blipFill>
        <p:spPr>
          <a:xfrm>
            <a:off x="6084758" y="836182"/>
            <a:ext cx="5139367" cy="4373040"/>
          </a:xfrm>
          <a:prstGeom prst="rect">
            <a:avLst/>
          </a:prstGeom>
        </p:spPr>
      </p:pic>
    </p:spTree>
    <p:extLst>
      <p:ext uri="{BB962C8B-B14F-4D97-AF65-F5344CB8AC3E}">
        <p14:creationId xmlns:p14="http://schemas.microsoft.com/office/powerpoint/2010/main" val="80703127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C7692F4-45FD-47BE-9E35-CBFD808C994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3981" b="13032"/>
          <a:stretch/>
        </p:blipFill>
        <p:spPr>
          <a:xfrm>
            <a:off x="470763" y="490579"/>
            <a:ext cx="5721316" cy="5906660"/>
          </a:xfrm>
          <a:prstGeom prst="rect">
            <a:avLst/>
          </a:prstGeom>
        </p:spPr>
      </p:pic>
      <p:pic>
        <p:nvPicPr>
          <p:cNvPr id="3" name="Picture 2">
            <a:extLst>
              <a:ext uri="{FF2B5EF4-FFF2-40B4-BE49-F238E27FC236}">
                <a16:creationId xmlns:a16="http://schemas.microsoft.com/office/drawing/2014/main" id="{36D3E28D-01E1-438C-886B-3F72A97ADF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46361" y="1252979"/>
            <a:ext cx="4442719" cy="4381860"/>
          </a:xfrm>
          <a:prstGeom prst="rect">
            <a:avLst/>
          </a:prstGeom>
        </p:spPr>
      </p:pic>
      <p:sp>
        <p:nvSpPr>
          <p:cNvPr id="4" name="TextBox 3">
            <a:extLst>
              <a:ext uri="{FF2B5EF4-FFF2-40B4-BE49-F238E27FC236}">
                <a16:creationId xmlns:a16="http://schemas.microsoft.com/office/drawing/2014/main" id="{7D9C38AD-2EAB-425C-B25A-A03B1457E5C7}"/>
              </a:ext>
            </a:extLst>
          </p:cNvPr>
          <p:cNvSpPr txBox="1"/>
          <p:nvPr/>
        </p:nvSpPr>
        <p:spPr>
          <a:xfrm>
            <a:off x="6084758" y="6187081"/>
            <a:ext cx="5308184" cy="276999"/>
          </a:xfrm>
          <a:prstGeom prst="rect">
            <a:avLst/>
          </a:prstGeom>
          <a:noFill/>
        </p:spPr>
        <p:txBody>
          <a:bodyPr wrap="none" rtlCol="0">
            <a:spAutoFit/>
          </a:bodyPr>
          <a:lstStyle/>
          <a:p>
            <a:pPr algn="r"/>
            <a:r>
              <a:rPr lang="en-US" sz="1200" dirty="0"/>
              <a:t>Herman </a:t>
            </a:r>
            <a:r>
              <a:rPr lang="en-US" sz="1200" dirty="0" err="1"/>
              <a:t>Hertzberger</a:t>
            </a:r>
            <a:r>
              <a:rPr lang="en-US" sz="1200" dirty="0"/>
              <a:t>, </a:t>
            </a:r>
            <a:r>
              <a:rPr lang="en-US" sz="1200" i="1" dirty="0" err="1"/>
              <a:t>Centraal</a:t>
            </a:r>
            <a:r>
              <a:rPr lang="en-US" sz="1200" i="1" dirty="0"/>
              <a:t> </a:t>
            </a:r>
            <a:r>
              <a:rPr lang="en-US" sz="1200" i="1" dirty="0" err="1"/>
              <a:t>Beheer</a:t>
            </a:r>
            <a:r>
              <a:rPr lang="en-US" sz="1200" i="1" dirty="0"/>
              <a:t> </a:t>
            </a:r>
            <a:r>
              <a:rPr lang="en-US" sz="1200" i="1" dirty="0" err="1"/>
              <a:t>Achmea</a:t>
            </a:r>
            <a:r>
              <a:rPr lang="en-US" sz="1200" dirty="0"/>
              <a:t>, Apeldoorn, The Netherlands (1972)</a:t>
            </a:r>
          </a:p>
        </p:txBody>
      </p:sp>
    </p:spTree>
    <p:extLst>
      <p:ext uri="{BB962C8B-B14F-4D97-AF65-F5344CB8AC3E}">
        <p14:creationId xmlns:p14="http://schemas.microsoft.com/office/powerpoint/2010/main" val="13830445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6D3E28D-01E1-438C-886B-3F72A97ADF8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7D9C38AD-2EAB-425C-B25A-A03B1457E5C7}"/>
              </a:ext>
            </a:extLst>
          </p:cNvPr>
          <p:cNvSpPr txBox="1"/>
          <p:nvPr/>
        </p:nvSpPr>
        <p:spPr>
          <a:xfrm>
            <a:off x="6084758" y="6187081"/>
            <a:ext cx="5308184" cy="276999"/>
          </a:xfrm>
          <a:prstGeom prst="rect">
            <a:avLst/>
          </a:prstGeom>
          <a:noFill/>
        </p:spPr>
        <p:txBody>
          <a:bodyPr wrap="none" rtlCol="0">
            <a:spAutoFit/>
          </a:bodyPr>
          <a:lstStyle/>
          <a:p>
            <a:pPr algn="r"/>
            <a:r>
              <a:rPr lang="en-US" sz="1200" dirty="0">
                <a:solidFill>
                  <a:schemeClr val="bg1"/>
                </a:solidFill>
              </a:rPr>
              <a:t>Herman </a:t>
            </a:r>
            <a:r>
              <a:rPr lang="en-US" sz="1200" dirty="0" err="1">
                <a:solidFill>
                  <a:schemeClr val="bg1"/>
                </a:solidFill>
              </a:rPr>
              <a:t>Hertzberger</a:t>
            </a:r>
            <a:r>
              <a:rPr lang="en-US" sz="1200" dirty="0">
                <a:solidFill>
                  <a:schemeClr val="bg1"/>
                </a:solidFill>
              </a:rPr>
              <a:t>, </a:t>
            </a:r>
            <a:r>
              <a:rPr lang="en-US" sz="1200" i="1" dirty="0" err="1">
                <a:solidFill>
                  <a:schemeClr val="bg1"/>
                </a:solidFill>
              </a:rPr>
              <a:t>Centraal</a:t>
            </a:r>
            <a:r>
              <a:rPr lang="en-US" sz="1200" i="1" dirty="0">
                <a:solidFill>
                  <a:schemeClr val="bg1"/>
                </a:solidFill>
              </a:rPr>
              <a:t> </a:t>
            </a:r>
            <a:r>
              <a:rPr lang="en-US" sz="1200" i="1" dirty="0" err="1">
                <a:solidFill>
                  <a:schemeClr val="bg1"/>
                </a:solidFill>
              </a:rPr>
              <a:t>Beheer</a:t>
            </a:r>
            <a:r>
              <a:rPr lang="en-US" sz="1200" i="1" dirty="0">
                <a:solidFill>
                  <a:schemeClr val="bg1"/>
                </a:solidFill>
              </a:rPr>
              <a:t> </a:t>
            </a:r>
            <a:r>
              <a:rPr lang="en-US" sz="1200" i="1" dirty="0" err="1">
                <a:solidFill>
                  <a:schemeClr val="bg1"/>
                </a:solidFill>
              </a:rPr>
              <a:t>Achmea</a:t>
            </a:r>
            <a:r>
              <a:rPr lang="en-US" sz="1200" dirty="0">
                <a:solidFill>
                  <a:schemeClr val="bg1"/>
                </a:solidFill>
              </a:rPr>
              <a:t>, Apeldoorn, The Netherlands (1972)</a:t>
            </a:r>
          </a:p>
        </p:txBody>
      </p:sp>
    </p:spTree>
    <p:extLst>
      <p:ext uri="{BB962C8B-B14F-4D97-AF65-F5344CB8AC3E}">
        <p14:creationId xmlns:p14="http://schemas.microsoft.com/office/powerpoint/2010/main" val="95244942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6D3E28D-01E1-438C-886B-3F72A97ADF8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7D9C38AD-2EAB-425C-B25A-A03B1457E5C7}"/>
              </a:ext>
            </a:extLst>
          </p:cNvPr>
          <p:cNvSpPr txBox="1"/>
          <p:nvPr/>
        </p:nvSpPr>
        <p:spPr>
          <a:xfrm>
            <a:off x="6084758" y="6187081"/>
            <a:ext cx="5308184" cy="276999"/>
          </a:xfrm>
          <a:prstGeom prst="rect">
            <a:avLst/>
          </a:prstGeom>
          <a:noFill/>
        </p:spPr>
        <p:txBody>
          <a:bodyPr wrap="none" rtlCol="0">
            <a:spAutoFit/>
          </a:bodyPr>
          <a:lstStyle/>
          <a:p>
            <a:pPr algn="r"/>
            <a:r>
              <a:rPr lang="en-US" sz="1200" dirty="0">
                <a:solidFill>
                  <a:schemeClr val="bg1"/>
                </a:solidFill>
              </a:rPr>
              <a:t>Herman </a:t>
            </a:r>
            <a:r>
              <a:rPr lang="en-US" sz="1200" dirty="0" err="1">
                <a:solidFill>
                  <a:schemeClr val="bg1"/>
                </a:solidFill>
              </a:rPr>
              <a:t>Hertzberger</a:t>
            </a:r>
            <a:r>
              <a:rPr lang="en-US" sz="1200" dirty="0">
                <a:solidFill>
                  <a:schemeClr val="bg1"/>
                </a:solidFill>
              </a:rPr>
              <a:t>, </a:t>
            </a:r>
            <a:r>
              <a:rPr lang="en-US" sz="1200" i="1" dirty="0" err="1">
                <a:solidFill>
                  <a:schemeClr val="bg1"/>
                </a:solidFill>
              </a:rPr>
              <a:t>Centraal</a:t>
            </a:r>
            <a:r>
              <a:rPr lang="en-US" sz="1200" i="1" dirty="0">
                <a:solidFill>
                  <a:schemeClr val="bg1"/>
                </a:solidFill>
              </a:rPr>
              <a:t> </a:t>
            </a:r>
            <a:r>
              <a:rPr lang="en-US" sz="1200" i="1" dirty="0" err="1">
                <a:solidFill>
                  <a:schemeClr val="bg1"/>
                </a:solidFill>
              </a:rPr>
              <a:t>Beheer</a:t>
            </a:r>
            <a:r>
              <a:rPr lang="en-US" sz="1200" i="1" dirty="0">
                <a:solidFill>
                  <a:schemeClr val="bg1"/>
                </a:solidFill>
              </a:rPr>
              <a:t> </a:t>
            </a:r>
            <a:r>
              <a:rPr lang="en-US" sz="1200" i="1" dirty="0" err="1">
                <a:solidFill>
                  <a:schemeClr val="bg1"/>
                </a:solidFill>
              </a:rPr>
              <a:t>Achmea</a:t>
            </a:r>
            <a:r>
              <a:rPr lang="en-US" sz="1200" dirty="0">
                <a:solidFill>
                  <a:schemeClr val="bg1"/>
                </a:solidFill>
              </a:rPr>
              <a:t>, Apeldoorn, The Netherlands (1972)</a:t>
            </a:r>
          </a:p>
        </p:txBody>
      </p:sp>
    </p:spTree>
    <p:extLst>
      <p:ext uri="{BB962C8B-B14F-4D97-AF65-F5344CB8AC3E}">
        <p14:creationId xmlns:p14="http://schemas.microsoft.com/office/powerpoint/2010/main" val="127900562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6D3E28D-01E1-438C-886B-3F72A97ADF8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979566"/>
            <a:ext cx="5799669" cy="4733980"/>
          </a:xfrm>
          <a:prstGeom prst="rect">
            <a:avLst/>
          </a:prstGeom>
        </p:spPr>
      </p:pic>
      <p:pic>
        <p:nvPicPr>
          <p:cNvPr id="4" name="Picture 3">
            <a:extLst>
              <a:ext uri="{FF2B5EF4-FFF2-40B4-BE49-F238E27FC236}">
                <a16:creationId xmlns:a16="http://schemas.microsoft.com/office/drawing/2014/main" id="{36D3E28D-01E1-438C-886B-3F72A97ADF8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027016" y="1859892"/>
            <a:ext cx="5843618" cy="3017681"/>
          </a:xfrm>
          <a:prstGeom prst="rect">
            <a:avLst/>
          </a:prstGeom>
        </p:spPr>
      </p:pic>
      <p:sp>
        <p:nvSpPr>
          <p:cNvPr id="2" name="TextBox 1"/>
          <p:cNvSpPr txBox="1"/>
          <p:nvPr/>
        </p:nvSpPr>
        <p:spPr>
          <a:xfrm>
            <a:off x="4070555" y="6056670"/>
            <a:ext cx="7187381" cy="276999"/>
          </a:xfrm>
          <a:prstGeom prst="rect">
            <a:avLst/>
          </a:prstGeom>
          <a:noFill/>
        </p:spPr>
        <p:txBody>
          <a:bodyPr wrap="square" rtlCol="0">
            <a:spAutoFit/>
          </a:bodyPr>
          <a:lstStyle/>
          <a:p>
            <a:pPr algn="r"/>
            <a:r>
              <a:rPr lang="en-US" sz="1200" dirty="0" err="1"/>
              <a:t>Candilis</a:t>
            </a:r>
            <a:r>
              <a:rPr lang="en-US" sz="1200" dirty="0"/>
              <a:t>, </a:t>
            </a:r>
            <a:r>
              <a:rPr lang="en-US" sz="1200" dirty="0" err="1"/>
              <a:t>Josic</a:t>
            </a:r>
            <a:r>
              <a:rPr lang="en-US" sz="1200" dirty="0"/>
              <a:t>, Woods, and </a:t>
            </a:r>
            <a:r>
              <a:rPr lang="en-US" sz="1200" dirty="0" err="1"/>
              <a:t>Schiedhelm</a:t>
            </a:r>
            <a:r>
              <a:rPr lang="en-US" sz="1200" dirty="0"/>
              <a:t>, </a:t>
            </a:r>
            <a:r>
              <a:rPr lang="en-US" sz="1200" i="1" dirty="0"/>
              <a:t>Berlin Free University</a:t>
            </a:r>
            <a:r>
              <a:rPr lang="en-US" sz="1200" dirty="0"/>
              <a:t>, Berlin, Germany</a:t>
            </a:r>
            <a:r>
              <a:rPr lang="en-US" sz="1200" i="1" dirty="0"/>
              <a:t> </a:t>
            </a:r>
            <a:r>
              <a:rPr lang="en-US" sz="1200" dirty="0"/>
              <a:t>(1963)</a:t>
            </a:r>
          </a:p>
        </p:txBody>
      </p:sp>
    </p:spTree>
    <p:extLst>
      <p:ext uri="{BB962C8B-B14F-4D97-AF65-F5344CB8AC3E}">
        <p14:creationId xmlns:p14="http://schemas.microsoft.com/office/powerpoint/2010/main" val="110986217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6D3E28D-01E1-438C-886B-3F72A97ADF8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28853" y="571956"/>
            <a:ext cx="5024774" cy="4190758"/>
          </a:xfrm>
          <a:prstGeom prst="rect">
            <a:avLst/>
          </a:prstGeom>
        </p:spPr>
      </p:pic>
      <p:sp>
        <p:nvSpPr>
          <p:cNvPr id="2" name="TextBox 1"/>
          <p:cNvSpPr txBox="1"/>
          <p:nvPr/>
        </p:nvSpPr>
        <p:spPr>
          <a:xfrm>
            <a:off x="4070555" y="6056670"/>
            <a:ext cx="7187381" cy="276999"/>
          </a:xfrm>
          <a:prstGeom prst="rect">
            <a:avLst/>
          </a:prstGeom>
          <a:noFill/>
        </p:spPr>
        <p:txBody>
          <a:bodyPr wrap="square" rtlCol="0">
            <a:spAutoFit/>
          </a:bodyPr>
          <a:lstStyle/>
          <a:p>
            <a:pPr algn="r"/>
            <a:r>
              <a:rPr lang="en-US" sz="1200" dirty="0" err="1"/>
              <a:t>Candilis</a:t>
            </a:r>
            <a:r>
              <a:rPr lang="en-US" sz="1200" dirty="0"/>
              <a:t>, </a:t>
            </a:r>
            <a:r>
              <a:rPr lang="en-US" sz="1200" dirty="0" err="1"/>
              <a:t>Josic</a:t>
            </a:r>
            <a:r>
              <a:rPr lang="en-US" sz="1200" dirty="0"/>
              <a:t>, Woods, and </a:t>
            </a:r>
            <a:r>
              <a:rPr lang="en-US" sz="1200" dirty="0" err="1"/>
              <a:t>Schiedhelm</a:t>
            </a:r>
            <a:r>
              <a:rPr lang="en-US" sz="1200" dirty="0"/>
              <a:t>, </a:t>
            </a:r>
            <a:r>
              <a:rPr lang="en-US" sz="1200" i="1" dirty="0"/>
              <a:t>Berlin Free University</a:t>
            </a:r>
            <a:r>
              <a:rPr lang="en-US" sz="1200" dirty="0"/>
              <a:t>, Berlin, Germany</a:t>
            </a:r>
            <a:r>
              <a:rPr lang="en-US" sz="1200" i="1" dirty="0"/>
              <a:t> </a:t>
            </a:r>
            <a:r>
              <a:rPr lang="en-US" sz="1200" dirty="0"/>
              <a:t>(1963)</a:t>
            </a:r>
          </a:p>
        </p:txBody>
      </p:sp>
      <p:pic>
        <p:nvPicPr>
          <p:cNvPr id="5" name="Picture 4">
            <a:extLst>
              <a:ext uri="{FF2B5EF4-FFF2-40B4-BE49-F238E27FC236}">
                <a16:creationId xmlns:a16="http://schemas.microsoft.com/office/drawing/2014/main" id="{F1756D9C-CCA1-49A8-A769-CAA4674575B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926955" y="571956"/>
            <a:ext cx="5122644" cy="5171833"/>
          </a:xfrm>
          <a:prstGeom prst="rect">
            <a:avLst/>
          </a:prstGeom>
        </p:spPr>
      </p:pic>
    </p:spTree>
    <p:extLst>
      <p:ext uri="{BB962C8B-B14F-4D97-AF65-F5344CB8AC3E}">
        <p14:creationId xmlns:p14="http://schemas.microsoft.com/office/powerpoint/2010/main" val="12361354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6D3E28D-01E1-438C-886B-3F72A97ADF8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28853" y="571956"/>
            <a:ext cx="5024774" cy="4190758"/>
          </a:xfrm>
          <a:prstGeom prst="rect">
            <a:avLst/>
          </a:prstGeom>
        </p:spPr>
      </p:pic>
      <p:sp>
        <p:nvSpPr>
          <p:cNvPr id="2" name="TextBox 1"/>
          <p:cNvSpPr txBox="1"/>
          <p:nvPr/>
        </p:nvSpPr>
        <p:spPr>
          <a:xfrm>
            <a:off x="4070555" y="6056670"/>
            <a:ext cx="7187381" cy="276999"/>
          </a:xfrm>
          <a:prstGeom prst="rect">
            <a:avLst/>
          </a:prstGeom>
          <a:noFill/>
        </p:spPr>
        <p:txBody>
          <a:bodyPr wrap="square" rtlCol="0">
            <a:spAutoFit/>
          </a:bodyPr>
          <a:lstStyle/>
          <a:p>
            <a:pPr algn="r"/>
            <a:r>
              <a:rPr lang="en-US" sz="1200" dirty="0" err="1"/>
              <a:t>Candilis</a:t>
            </a:r>
            <a:r>
              <a:rPr lang="en-US" sz="1200" dirty="0"/>
              <a:t>, </a:t>
            </a:r>
            <a:r>
              <a:rPr lang="en-US" sz="1200" dirty="0" err="1"/>
              <a:t>Josic</a:t>
            </a:r>
            <a:r>
              <a:rPr lang="en-US" sz="1200" dirty="0"/>
              <a:t>, Woods, and </a:t>
            </a:r>
            <a:r>
              <a:rPr lang="en-US" sz="1200" dirty="0" err="1"/>
              <a:t>Schiedhelm</a:t>
            </a:r>
            <a:r>
              <a:rPr lang="en-US" sz="1200" dirty="0"/>
              <a:t>, </a:t>
            </a:r>
            <a:r>
              <a:rPr lang="en-US" sz="1200" i="1" dirty="0"/>
              <a:t>Berlin Free University</a:t>
            </a:r>
            <a:r>
              <a:rPr lang="en-US" sz="1200" dirty="0"/>
              <a:t>, Berlin, Germany</a:t>
            </a:r>
            <a:r>
              <a:rPr lang="en-US" sz="1200" i="1" dirty="0"/>
              <a:t> </a:t>
            </a:r>
            <a:r>
              <a:rPr lang="en-US" sz="1200" dirty="0"/>
              <a:t>(1963)</a:t>
            </a:r>
          </a:p>
        </p:txBody>
      </p:sp>
      <p:pic>
        <p:nvPicPr>
          <p:cNvPr id="5" name="Picture 4">
            <a:extLst>
              <a:ext uri="{FF2B5EF4-FFF2-40B4-BE49-F238E27FC236}">
                <a16:creationId xmlns:a16="http://schemas.microsoft.com/office/drawing/2014/main" id="{F1756D9C-CCA1-49A8-A769-CAA4674575B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966448" y="457870"/>
            <a:ext cx="5043658" cy="5400006"/>
          </a:xfrm>
          <a:prstGeom prst="rect">
            <a:avLst/>
          </a:prstGeom>
        </p:spPr>
      </p:pic>
    </p:spTree>
    <p:extLst>
      <p:ext uri="{BB962C8B-B14F-4D97-AF65-F5344CB8AC3E}">
        <p14:creationId xmlns:p14="http://schemas.microsoft.com/office/powerpoint/2010/main" val="340527374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6D3E28D-01E1-438C-886B-3F72A97ADF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08506"/>
            <a:ext cx="7339505" cy="4899120"/>
          </a:xfrm>
          <a:prstGeom prst="rect">
            <a:avLst/>
          </a:prstGeom>
        </p:spPr>
      </p:pic>
      <p:pic>
        <p:nvPicPr>
          <p:cNvPr id="4" name="Picture 3">
            <a:extLst>
              <a:ext uri="{FF2B5EF4-FFF2-40B4-BE49-F238E27FC236}">
                <a16:creationId xmlns:a16="http://schemas.microsoft.com/office/drawing/2014/main" id="{36D3E28D-01E1-438C-886B-3F72A97ADF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49916" y="2818588"/>
            <a:ext cx="4742083" cy="2328362"/>
          </a:xfrm>
          <a:prstGeom prst="rect">
            <a:avLst/>
          </a:prstGeom>
        </p:spPr>
      </p:pic>
      <p:sp>
        <p:nvSpPr>
          <p:cNvPr id="2" name="TextBox 1"/>
          <p:cNvSpPr txBox="1"/>
          <p:nvPr/>
        </p:nvSpPr>
        <p:spPr>
          <a:xfrm>
            <a:off x="4070555" y="6056670"/>
            <a:ext cx="7187381" cy="276999"/>
          </a:xfrm>
          <a:prstGeom prst="rect">
            <a:avLst/>
          </a:prstGeom>
          <a:noFill/>
        </p:spPr>
        <p:txBody>
          <a:bodyPr wrap="square" rtlCol="0">
            <a:spAutoFit/>
          </a:bodyPr>
          <a:lstStyle/>
          <a:p>
            <a:pPr algn="r"/>
            <a:r>
              <a:rPr lang="en-US" sz="1200" dirty="0">
                <a:solidFill>
                  <a:schemeClr val="bg1"/>
                </a:solidFill>
              </a:rPr>
              <a:t>Piet </a:t>
            </a:r>
            <a:r>
              <a:rPr lang="en-US" sz="1200" dirty="0" err="1">
                <a:solidFill>
                  <a:schemeClr val="bg1"/>
                </a:solidFill>
              </a:rPr>
              <a:t>Blom</a:t>
            </a:r>
            <a:r>
              <a:rPr lang="en-US" sz="1200" dirty="0">
                <a:solidFill>
                  <a:schemeClr val="bg1"/>
                </a:solidFill>
              </a:rPr>
              <a:t>, </a:t>
            </a:r>
            <a:r>
              <a:rPr lang="en-US" sz="1200" dirty="0" err="1">
                <a:solidFill>
                  <a:schemeClr val="bg1"/>
                </a:solidFill>
              </a:rPr>
              <a:t>Kubuswoningen</a:t>
            </a:r>
            <a:r>
              <a:rPr lang="en-US" sz="1200" dirty="0">
                <a:solidFill>
                  <a:schemeClr val="bg1"/>
                </a:solidFill>
              </a:rPr>
              <a:t> (Cube Houses), Rotterdam, The Netherlands (1977)</a:t>
            </a:r>
          </a:p>
        </p:txBody>
      </p:sp>
    </p:spTree>
    <p:extLst>
      <p:ext uri="{BB962C8B-B14F-4D97-AF65-F5344CB8AC3E}">
        <p14:creationId xmlns:p14="http://schemas.microsoft.com/office/powerpoint/2010/main" val="13010128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C0A3D23-FC3B-482E-A224-753A6A9122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1697" y="1437936"/>
            <a:ext cx="5805380" cy="3982128"/>
          </a:xfrm>
          <a:prstGeom prst="rect">
            <a:avLst/>
          </a:prstGeom>
        </p:spPr>
      </p:pic>
      <p:pic>
        <p:nvPicPr>
          <p:cNvPr id="7" name="Picture 6">
            <a:extLst>
              <a:ext uri="{FF2B5EF4-FFF2-40B4-BE49-F238E27FC236}">
                <a16:creationId xmlns:a16="http://schemas.microsoft.com/office/drawing/2014/main" id="{2C0A3D23-FC3B-482E-A224-753A6A9122B4}"/>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6723918" y="2095973"/>
            <a:ext cx="4799963" cy="2666053"/>
          </a:xfrm>
          <a:prstGeom prst="rect">
            <a:avLst/>
          </a:prstGeom>
        </p:spPr>
      </p:pic>
      <p:sp>
        <p:nvSpPr>
          <p:cNvPr id="5" name="TextBox 4">
            <a:extLst>
              <a:ext uri="{FF2B5EF4-FFF2-40B4-BE49-F238E27FC236}">
                <a16:creationId xmlns:a16="http://schemas.microsoft.com/office/drawing/2014/main" id="{EA04F377-91C6-4B2E-BB99-6A1C35998773}"/>
              </a:ext>
            </a:extLst>
          </p:cNvPr>
          <p:cNvSpPr txBox="1"/>
          <p:nvPr/>
        </p:nvSpPr>
        <p:spPr>
          <a:xfrm>
            <a:off x="8606666" y="6187081"/>
            <a:ext cx="2786276" cy="461665"/>
          </a:xfrm>
          <a:prstGeom prst="rect">
            <a:avLst/>
          </a:prstGeom>
          <a:noFill/>
        </p:spPr>
        <p:txBody>
          <a:bodyPr wrap="none" rtlCol="0">
            <a:spAutoFit/>
          </a:bodyPr>
          <a:lstStyle/>
          <a:p>
            <a:pPr algn="r"/>
            <a:r>
              <a:rPr lang="en-US" sz="1200" dirty="0">
                <a:solidFill>
                  <a:schemeClr val="bg1"/>
                </a:solidFill>
              </a:rPr>
              <a:t>Left: CIAM 6 – </a:t>
            </a:r>
            <a:r>
              <a:rPr lang="en-US" sz="1200" dirty="0" err="1">
                <a:solidFill>
                  <a:schemeClr val="bg1"/>
                </a:solidFill>
              </a:rPr>
              <a:t>Bridgwater</a:t>
            </a:r>
            <a:r>
              <a:rPr lang="en-US" sz="1200" dirty="0">
                <a:solidFill>
                  <a:schemeClr val="bg1"/>
                </a:solidFill>
              </a:rPr>
              <a:t>, England (1947)</a:t>
            </a:r>
          </a:p>
          <a:p>
            <a:pPr algn="r"/>
            <a:r>
              <a:rPr lang="en-US" sz="1200" dirty="0">
                <a:solidFill>
                  <a:schemeClr val="bg1"/>
                </a:solidFill>
              </a:rPr>
              <a:t>Right: CIAM 3 – Brussels, Belgium (1930)</a:t>
            </a:r>
          </a:p>
        </p:txBody>
      </p:sp>
    </p:spTree>
    <p:extLst>
      <p:ext uri="{BB962C8B-B14F-4D97-AF65-F5344CB8AC3E}">
        <p14:creationId xmlns:p14="http://schemas.microsoft.com/office/powerpoint/2010/main" val="351173997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6D3E28D-01E1-438C-886B-3F72A97ADF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63125" y="566421"/>
            <a:ext cx="8524484" cy="5186284"/>
          </a:xfrm>
          <a:prstGeom prst="rect">
            <a:avLst/>
          </a:prstGeom>
        </p:spPr>
      </p:pic>
      <p:sp>
        <p:nvSpPr>
          <p:cNvPr id="2" name="TextBox 1"/>
          <p:cNvSpPr txBox="1"/>
          <p:nvPr/>
        </p:nvSpPr>
        <p:spPr>
          <a:xfrm>
            <a:off x="4070555" y="6056670"/>
            <a:ext cx="7187381" cy="276999"/>
          </a:xfrm>
          <a:prstGeom prst="rect">
            <a:avLst/>
          </a:prstGeom>
          <a:noFill/>
        </p:spPr>
        <p:txBody>
          <a:bodyPr wrap="square" rtlCol="0">
            <a:spAutoFit/>
          </a:bodyPr>
          <a:lstStyle/>
          <a:p>
            <a:pPr algn="r"/>
            <a:r>
              <a:rPr lang="en-US" sz="1200" dirty="0">
                <a:solidFill>
                  <a:schemeClr val="bg1"/>
                </a:solidFill>
              </a:rPr>
              <a:t>Piet </a:t>
            </a:r>
            <a:r>
              <a:rPr lang="en-US" sz="1200" dirty="0" err="1">
                <a:solidFill>
                  <a:schemeClr val="bg1"/>
                </a:solidFill>
              </a:rPr>
              <a:t>Blom</a:t>
            </a:r>
            <a:r>
              <a:rPr lang="en-US" sz="1200" dirty="0">
                <a:solidFill>
                  <a:schemeClr val="bg1"/>
                </a:solidFill>
              </a:rPr>
              <a:t>, </a:t>
            </a:r>
            <a:r>
              <a:rPr lang="en-US" sz="1200" dirty="0" err="1">
                <a:solidFill>
                  <a:schemeClr val="bg1"/>
                </a:solidFill>
              </a:rPr>
              <a:t>Kubuswoningen</a:t>
            </a:r>
            <a:r>
              <a:rPr lang="en-US" sz="1200" dirty="0">
                <a:solidFill>
                  <a:schemeClr val="bg1"/>
                </a:solidFill>
              </a:rPr>
              <a:t> (Cube Houses), Rotterdam, The Netherlands (1977 - 1984)</a:t>
            </a:r>
          </a:p>
        </p:txBody>
      </p:sp>
    </p:spTree>
    <p:extLst>
      <p:ext uri="{BB962C8B-B14F-4D97-AF65-F5344CB8AC3E}">
        <p14:creationId xmlns:p14="http://schemas.microsoft.com/office/powerpoint/2010/main" val="31805885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6D3E28D-01E1-438C-886B-3F72A97ADF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31236" y="1457740"/>
            <a:ext cx="8988262" cy="3721700"/>
          </a:xfrm>
          <a:prstGeom prst="rect">
            <a:avLst/>
          </a:prstGeom>
        </p:spPr>
      </p:pic>
      <p:sp>
        <p:nvSpPr>
          <p:cNvPr id="2" name="TextBox 1"/>
          <p:cNvSpPr txBox="1"/>
          <p:nvPr/>
        </p:nvSpPr>
        <p:spPr>
          <a:xfrm>
            <a:off x="4070555" y="6056670"/>
            <a:ext cx="7187381" cy="276999"/>
          </a:xfrm>
          <a:prstGeom prst="rect">
            <a:avLst/>
          </a:prstGeom>
          <a:noFill/>
        </p:spPr>
        <p:txBody>
          <a:bodyPr wrap="square" rtlCol="0">
            <a:spAutoFit/>
          </a:bodyPr>
          <a:lstStyle/>
          <a:p>
            <a:pPr algn="r"/>
            <a:r>
              <a:rPr lang="en-US" sz="1200" dirty="0">
                <a:solidFill>
                  <a:schemeClr val="bg1"/>
                </a:solidFill>
              </a:rPr>
              <a:t>Piet </a:t>
            </a:r>
            <a:r>
              <a:rPr lang="en-US" sz="1200" dirty="0" err="1">
                <a:solidFill>
                  <a:schemeClr val="bg1"/>
                </a:solidFill>
              </a:rPr>
              <a:t>Blom</a:t>
            </a:r>
            <a:r>
              <a:rPr lang="en-US" sz="1200" dirty="0">
                <a:solidFill>
                  <a:schemeClr val="bg1"/>
                </a:solidFill>
              </a:rPr>
              <a:t>, </a:t>
            </a:r>
            <a:r>
              <a:rPr lang="en-US" sz="1200" dirty="0" err="1">
                <a:solidFill>
                  <a:schemeClr val="bg1"/>
                </a:solidFill>
              </a:rPr>
              <a:t>Kubuswoningen</a:t>
            </a:r>
            <a:r>
              <a:rPr lang="en-US" sz="1200" dirty="0">
                <a:solidFill>
                  <a:schemeClr val="bg1"/>
                </a:solidFill>
              </a:rPr>
              <a:t> (Cube Houses), Rotterdam, The Netherlands (1977 - 1984)</a:t>
            </a:r>
          </a:p>
        </p:txBody>
      </p:sp>
    </p:spTree>
    <p:extLst>
      <p:ext uri="{BB962C8B-B14F-4D97-AF65-F5344CB8AC3E}">
        <p14:creationId xmlns:p14="http://schemas.microsoft.com/office/powerpoint/2010/main" val="17679853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6D3E28D-01E1-438C-886B-3F72A97ADF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16825" y="633773"/>
            <a:ext cx="6775175" cy="5073854"/>
          </a:xfrm>
          <a:prstGeom prst="rect">
            <a:avLst/>
          </a:prstGeom>
        </p:spPr>
      </p:pic>
      <p:sp>
        <p:nvSpPr>
          <p:cNvPr id="2" name="TextBox 1"/>
          <p:cNvSpPr txBox="1"/>
          <p:nvPr/>
        </p:nvSpPr>
        <p:spPr>
          <a:xfrm>
            <a:off x="4070555" y="6056670"/>
            <a:ext cx="7187381" cy="276999"/>
          </a:xfrm>
          <a:prstGeom prst="rect">
            <a:avLst/>
          </a:prstGeom>
          <a:noFill/>
        </p:spPr>
        <p:txBody>
          <a:bodyPr wrap="square" rtlCol="0">
            <a:spAutoFit/>
          </a:bodyPr>
          <a:lstStyle/>
          <a:p>
            <a:pPr algn="r"/>
            <a:r>
              <a:rPr lang="en-US" sz="1200" dirty="0">
                <a:solidFill>
                  <a:schemeClr val="bg1"/>
                </a:solidFill>
              </a:rPr>
              <a:t>Piet </a:t>
            </a:r>
            <a:r>
              <a:rPr lang="en-US" sz="1200" dirty="0" err="1">
                <a:solidFill>
                  <a:schemeClr val="bg1"/>
                </a:solidFill>
              </a:rPr>
              <a:t>Blom</a:t>
            </a:r>
            <a:r>
              <a:rPr lang="en-US" sz="1200" dirty="0">
                <a:solidFill>
                  <a:schemeClr val="bg1"/>
                </a:solidFill>
              </a:rPr>
              <a:t>, </a:t>
            </a:r>
            <a:r>
              <a:rPr lang="en-US" sz="1200" dirty="0" err="1">
                <a:solidFill>
                  <a:schemeClr val="bg1"/>
                </a:solidFill>
              </a:rPr>
              <a:t>Kubuswoningen</a:t>
            </a:r>
            <a:r>
              <a:rPr lang="en-US" sz="1200" dirty="0">
                <a:solidFill>
                  <a:schemeClr val="bg1"/>
                </a:solidFill>
              </a:rPr>
              <a:t> (Cube Houses), Rotterdam, The Netherlands (1977 - 1984)</a:t>
            </a:r>
          </a:p>
        </p:txBody>
      </p:sp>
      <p:pic>
        <p:nvPicPr>
          <p:cNvPr id="5" name="Picture 4">
            <a:extLst>
              <a:ext uri="{FF2B5EF4-FFF2-40B4-BE49-F238E27FC236}">
                <a16:creationId xmlns:a16="http://schemas.microsoft.com/office/drawing/2014/main" id="{36D3E28D-01E1-438C-886B-3F72A97ADF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0018" y="626043"/>
            <a:ext cx="4099978" cy="5707626"/>
          </a:xfrm>
          <a:prstGeom prst="rect">
            <a:avLst/>
          </a:prstGeom>
        </p:spPr>
      </p:pic>
    </p:spTree>
    <p:extLst>
      <p:ext uri="{BB962C8B-B14F-4D97-AF65-F5344CB8AC3E}">
        <p14:creationId xmlns:p14="http://schemas.microsoft.com/office/powerpoint/2010/main" val="398380274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6D3E28D-01E1-438C-886B-3F72A97ADF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16825" y="633773"/>
            <a:ext cx="6775175" cy="5073854"/>
          </a:xfrm>
          <a:prstGeom prst="rect">
            <a:avLst/>
          </a:prstGeom>
        </p:spPr>
      </p:pic>
      <p:sp>
        <p:nvSpPr>
          <p:cNvPr id="2" name="TextBox 1"/>
          <p:cNvSpPr txBox="1"/>
          <p:nvPr/>
        </p:nvSpPr>
        <p:spPr>
          <a:xfrm>
            <a:off x="4070555" y="6056670"/>
            <a:ext cx="7187381" cy="276999"/>
          </a:xfrm>
          <a:prstGeom prst="rect">
            <a:avLst/>
          </a:prstGeom>
          <a:noFill/>
        </p:spPr>
        <p:txBody>
          <a:bodyPr wrap="square" rtlCol="0">
            <a:spAutoFit/>
          </a:bodyPr>
          <a:lstStyle/>
          <a:p>
            <a:pPr algn="r"/>
            <a:r>
              <a:rPr lang="en-US" sz="1200" dirty="0">
                <a:solidFill>
                  <a:schemeClr val="bg1"/>
                </a:solidFill>
              </a:rPr>
              <a:t>Piet </a:t>
            </a:r>
            <a:r>
              <a:rPr lang="en-US" sz="1200" dirty="0" err="1">
                <a:solidFill>
                  <a:schemeClr val="bg1"/>
                </a:solidFill>
              </a:rPr>
              <a:t>Blom</a:t>
            </a:r>
            <a:r>
              <a:rPr lang="en-US" sz="1200" dirty="0">
                <a:solidFill>
                  <a:schemeClr val="bg1"/>
                </a:solidFill>
              </a:rPr>
              <a:t>, </a:t>
            </a:r>
            <a:r>
              <a:rPr lang="en-US" sz="1200" dirty="0" err="1">
                <a:solidFill>
                  <a:schemeClr val="bg1"/>
                </a:solidFill>
              </a:rPr>
              <a:t>Kubuswoningen</a:t>
            </a:r>
            <a:r>
              <a:rPr lang="en-US" sz="1200" dirty="0">
                <a:solidFill>
                  <a:schemeClr val="bg1"/>
                </a:solidFill>
              </a:rPr>
              <a:t> (Cube Houses), Rotterdam, The Netherlands (1977 - 1984)</a:t>
            </a:r>
          </a:p>
        </p:txBody>
      </p:sp>
      <p:pic>
        <p:nvPicPr>
          <p:cNvPr id="6" name="Picture 5">
            <a:extLst>
              <a:ext uri="{FF2B5EF4-FFF2-40B4-BE49-F238E27FC236}">
                <a16:creationId xmlns:a16="http://schemas.microsoft.com/office/drawing/2014/main" id="{36D3E28D-01E1-438C-886B-3F72A97ADF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1873631"/>
            <a:ext cx="5108713" cy="3833996"/>
          </a:xfrm>
          <a:prstGeom prst="rect">
            <a:avLst/>
          </a:prstGeom>
        </p:spPr>
      </p:pic>
    </p:spTree>
    <p:extLst>
      <p:ext uri="{BB962C8B-B14F-4D97-AF65-F5344CB8AC3E}">
        <p14:creationId xmlns:p14="http://schemas.microsoft.com/office/powerpoint/2010/main" val="146917668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6D3E28D-01E1-438C-886B-3F72A97ADF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16825" y="633773"/>
            <a:ext cx="6775175" cy="5073854"/>
          </a:xfrm>
          <a:prstGeom prst="rect">
            <a:avLst/>
          </a:prstGeom>
        </p:spPr>
      </p:pic>
      <p:sp>
        <p:nvSpPr>
          <p:cNvPr id="2" name="TextBox 1"/>
          <p:cNvSpPr txBox="1"/>
          <p:nvPr/>
        </p:nvSpPr>
        <p:spPr>
          <a:xfrm>
            <a:off x="4070555" y="6056670"/>
            <a:ext cx="7187381" cy="276999"/>
          </a:xfrm>
          <a:prstGeom prst="rect">
            <a:avLst/>
          </a:prstGeom>
          <a:noFill/>
        </p:spPr>
        <p:txBody>
          <a:bodyPr wrap="square" rtlCol="0">
            <a:spAutoFit/>
          </a:bodyPr>
          <a:lstStyle/>
          <a:p>
            <a:pPr algn="r"/>
            <a:r>
              <a:rPr lang="en-US" sz="1200" dirty="0">
                <a:solidFill>
                  <a:schemeClr val="bg1"/>
                </a:solidFill>
              </a:rPr>
              <a:t>Piet </a:t>
            </a:r>
            <a:r>
              <a:rPr lang="en-US" sz="1200" dirty="0" err="1">
                <a:solidFill>
                  <a:schemeClr val="bg1"/>
                </a:solidFill>
              </a:rPr>
              <a:t>Blom</a:t>
            </a:r>
            <a:r>
              <a:rPr lang="en-US" sz="1200" dirty="0">
                <a:solidFill>
                  <a:schemeClr val="bg1"/>
                </a:solidFill>
              </a:rPr>
              <a:t>, </a:t>
            </a:r>
            <a:r>
              <a:rPr lang="en-US" sz="1200" dirty="0" err="1">
                <a:solidFill>
                  <a:schemeClr val="bg1"/>
                </a:solidFill>
              </a:rPr>
              <a:t>Kubuswoningen</a:t>
            </a:r>
            <a:r>
              <a:rPr lang="en-US" sz="1200" dirty="0">
                <a:solidFill>
                  <a:schemeClr val="bg1"/>
                </a:solidFill>
              </a:rPr>
              <a:t> (Cube Houses), Rotterdam, The Netherlands (1977 - 1984)</a:t>
            </a:r>
          </a:p>
        </p:txBody>
      </p:sp>
      <p:pic>
        <p:nvPicPr>
          <p:cNvPr id="5" name="Picture 4">
            <a:extLst>
              <a:ext uri="{FF2B5EF4-FFF2-40B4-BE49-F238E27FC236}">
                <a16:creationId xmlns:a16="http://schemas.microsoft.com/office/drawing/2014/main" id="{36D3E28D-01E1-438C-886B-3F72A97ADF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2177376"/>
            <a:ext cx="5108713" cy="3530252"/>
          </a:xfrm>
          <a:prstGeom prst="rect">
            <a:avLst/>
          </a:prstGeom>
        </p:spPr>
      </p:pic>
    </p:spTree>
    <p:extLst>
      <p:ext uri="{BB962C8B-B14F-4D97-AF65-F5344CB8AC3E}">
        <p14:creationId xmlns:p14="http://schemas.microsoft.com/office/powerpoint/2010/main" val="218202025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070555" y="6056670"/>
            <a:ext cx="7187381" cy="276999"/>
          </a:xfrm>
          <a:prstGeom prst="rect">
            <a:avLst/>
          </a:prstGeom>
          <a:noFill/>
        </p:spPr>
        <p:txBody>
          <a:bodyPr wrap="square" rtlCol="0">
            <a:spAutoFit/>
          </a:bodyPr>
          <a:lstStyle/>
          <a:p>
            <a:pPr algn="r"/>
            <a:r>
              <a:rPr lang="en-US" sz="1200" dirty="0">
                <a:solidFill>
                  <a:schemeClr val="bg1"/>
                </a:solidFill>
              </a:rPr>
              <a:t>Piet </a:t>
            </a:r>
            <a:r>
              <a:rPr lang="en-US" sz="1200" dirty="0" err="1">
                <a:solidFill>
                  <a:schemeClr val="bg1"/>
                </a:solidFill>
              </a:rPr>
              <a:t>Blom</a:t>
            </a:r>
            <a:r>
              <a:rPr lang="en-US" sz="1200" dirty="0">
                <a:solidFill>
                  <a:schemeClr val="bg1"/>
                </a:solidFill>
              </a:rPr>
              <a:t>, studies</a:t>
            </a:r>
          </a:p>
        </p:txBody>
      </p:sp>
      <p:pic>
        <p:nvPicPr>
          <p:cNvPr id="5" name="Picture 4">
            <a:extLst>
              <a:ext uri="{FF2B5EF4-FFF2-40B4-BE49-F238E27FC236}">
                <a16:creationId xmlns:a16="http://schemas.microsoft.com/office/drawing/2014/main" id="{36D3E28D-01E1-438C-886B-3F72A97ADF8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3794" y="477784"/>
            <a:ext cx="5414188" cy="5286911"/>
          </a:xfrm>
          <a:prstGeom prst="rect">
            <a:avLst/>
          </a:prstGeom>
        </p:spPr>
      </p:pic>
      <p:pic>
        <p:nvPicPr>
          <p:cNvPr id="6" name="Picture 5">
            <a:extLst>
              <a:ext uri="{FF2B5EF4-FFF2-40B4-BE49-F238E27FC236}">
                <a16:creationId xmlns:a16="http://schemas.microsoft.com/office/drawing/2014/main" id="{36D3E28D-01E1-438C-886B-3F72A97ADF8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91685" y="477784"/>
            <a:ext cx="4290719" cy="5286911"/>
          </a:xfrm>
          <a:prstGeom prst="rect">
            <a:avLst/>
          </a:prstGeom>
        </p:spPr>
      </p:pic>
    </p:spTree>
    <p:extLst>
      <p:ext uri="{BB962C8B-B14F-4D97-AF65-F5344CB8AC3E}">
        <p14:creationId xmlns:p14="http://schemas.microsoft.com/office/powerpoint/2010/main" val="26639830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070555" y="6056670"/>
            <a:ext cx="7187381" cy="276999"/>
          </a:xfrm>
          <a:prstGeom prst="rect">
            <a:avLst/>
          </a:prstGeom>
          <a:noFill/>
        </p:spPr>
        <p:txBody>
          <a:bodyPr wrap="square" rtlCol="0">
            <a:spAutoFit/>
          </a:bodyPr>
          <a:lstStyle/>
          <a:p>
            <a:pPr algn="r"/>
            <a:r>
              <a:rPr lang="en-US" sz="1200" dirty="0">
                <a:solidFill>
                  <a:schemeClr val="bg1"/>
                </a:solidFill>
              </a:rPr>
              <a:t>Jan </a:t>
            </a:r>
            <a:r>
              <a:rPr lang="en-US" sz="1200" dirty="0" err="1">
                <a:solidFill>
                  <a:schemeClr val="bg1"/>
                </a:solidFill>
              </a:rPr>
              <a:t>Verhoeven</a:t>
            </a:r>
            <a:r>
              <a:rPr lang="en-US" sz="1200" dirty="0">
                <a:solidFill>
                  <a:schemeClr val="bg1"/>
                </a:solidFill>
              </a:rPr>
              <a:t>, studies</a:t>
            </a:r>
          </a:p>
        </p:txBody>
      </p:sp>
      <p:pic>
        <p:nvPicPr>
          <p:cNvPr id="5" name="Picture 4">
            <a:extLst>
              <a:ext uri="{FF2B5EF4-FFF2-40B4-BE49-F238E27FC236}">
                <a16:creationId xmlns:a16="http://schemas.microsoft.com/office/drawing/2014/main" id="{36D3E28D-01E1-438C-886B-3F72A97ADF8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6715" y="959567"/>
            <a:ext cx="5414188" cy="4323344"/>
          </a:xfrm>
          <a:prstGeom prst="rect">
            <a:avLst/>
          </a:prstGeom>
        </p:spPr>
      </p:pic>
      <p:pic>
        <p:nvPicPr>
          <p:cNvPr id="6" name="Picture 5">
            <a:extLst>
              <a:ext uri="{FF2B5EF4-FFF2-40B4-BE49-F238E27FC236}">
                <a16:creationId xmlns:a16="http://schemas.microsoft.com/office/drawing/2014/main" id="{36D3E28D-01E1-438C-886B-3F72A97ADF8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28719" y="959568"/>
            <a:ext cx="6016652" cy="4323344"/>
          </a:xfrm>
          <a:prstGeom prst="rect">
            <a:avLst/>
          </a:prstGeom>
        </p:spPr>
      </p:pic>
    </p:spTree>
    <p:extLst>
      <p:ext uri="{BB962C8B-B14F-4D97-AF65-F5344CB8AC3E}">
        <p14:creationId xmlns:p14="http://schemas.microsoft.com/office/powerpoint/2010/main" val="127216715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070555" y="6056670"/>
            <a:ext cx="7187381" cy="276999"/>
          </a:xfrm>
          <a:prstGeom prst="rect">
            <a:avLst/>
          </a:prstGeom>
          <a:noFill/>
        </p:spPr>
        <p:txBody>
          <a:bodyPr wrap="square" rtlCol="0">
            <a:spAutoFit/>
          </a:bodyPr>
          <a:lstStyle/>
          <a:p>
            <a:pPr algn="r"/>
            <a:r>
              <a:rPr lang="en-US" sz="1200" dirty="0" err="1">
                <a:solidFill>
                  <a:schemeClr val="bg1"/>
                </a:solidFill>
              </a:rPr>
              <a:t>Joop</a:t>
            </a:r>
            <a:r>
              <a:rPr lang="en-US" sz="1200" dirty="0">
                <a:solidFill>
                  <a:schemeClr val="bg1"/>
                </a:solidFill>
              </a:rPr>
              <a:t> van </a:t>
            </a:r>
            <a:r>
              <a:rPr lang="en-US" sz="1200" dirty="0" err="1">
                <a:solidFill>
                  <a:schemeClr val="bg1"/>
                </a:solidFill>
              </a:rPr>
              <a:t>Stigt</a:t>
            </a:r>
            <a:r>
              <a:rPr lang="en-US" sz="1200" dirty="0">
                <a:solidFill>
                  <a:schemeClr val="bg1"/>
                </a:solidFill>
              </a:rPr>
              <a:t>, studies</a:t>
            </a:r>
          </a:p>
        </p:txBody>
      </p:sp>
      <p:pic>
        <p:nvPicPr>
          <p:cNvPr id="5" name="Picture 4">
            <a:extLst>
              <a:ext uri="{FF2B5EF4-FFF2-40B4-BE49-F238E27FC236}">
                <a16:creationId xmlns:a16="http://schemas.microsoft.com/office/drawing/2014/main" id="{36D3E28D-01E1-438C-886B-3F72A97ADF8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7260" y="203561"/>
            <a:ext cx="3763399" cy="6355701"/>
          </a:xfrm>
          <a:prstGeom prst="rect">
            <a:avLst/>
          </a:prstGeom>
        </p:spPr>
      </p:pic>
      <p:pic>
        <p:nvPicPr>
          <p:cNvPr id="6" name="Picture 5">
            <a:extLst>
              <a:ext uri="{FF2B5EF4-FFF2-40B4-BE49-F238E27FC236}">
                <a16:creationId xmlns:a16="http://schemas.microsoft.com/office/drawing/2014/main" id="{36D3E28D-01E1-438C-886B-3F72A97ADF8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97558" y="934091"/>
            <a:ext cx="6515712" cy="4896986"/>
          </a:xfrm>
          <a:prstGeom prst="rect">
            <a:avLst/>
          </a:prstGeom>
        </p:spPr>
      </p:pic>
    </p:spTree>
    <p:extLst>
      <p:ext uri="{BB962C8B-B14F-4D97-AF65-F5344CB8AC3E}">
        <p14:creationId xmlns:p14="http://schemas.microsoft.com/office/powerpoint/2010/main" val="262082170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070555" y="6056670"/>
            <a:ext cx="7187381" cy="461665"/>
          </a:xfrm>
          <a:prstGeom prst="rect">
            <a:avLst/>
          </a:prstGeom>
          <a:noFill/>
        </p:spPr>
        <p:txBody>
          <a:bodyPr wrap="square" rtlCol="0">
            <a:spAutoFit/>
          </a:bodyPr>
          <a:lstStyle/>
          <a:p>
            <a:pPr algn="r"/>
            <a:r>
              <a:rPr lang="en-US" sz="1200" dirty="0">
                <a:solidFill>
                  <a:schemeClr val="bg1"/>
                </a:solidFill>
              </a:rPr>
              <a:t>Left: Herman </a:t>
            </a:r>
            <a:r>
              <a:rPr lang="en-US" sz="1200" dirty="0" err="1">
                <a:solidFill>
                  <a:schemeClr val="bg1"/>
                </a:solidFill>
              </a:rPr>
              <a:t>Hertzberger</a:t>
            </a:r>
            <a:r>
              <a:rPr lang="en-US" sz="1200" dirty="0">
                <a:solidFill>
                  <a:schemeClr val="bg1"/>
                </a:solidFill>
              </a:rPr>
              <a:t>, spatial relationships</a:t>
            </a:r>
          </a:p>
          <a:p>
            <a:pPr algn="r"/>
            <a:r>
              <a:rPr lang="en-US" sz="1200" dirty="0">
                <a:solidFill>
                  <a:schemeClr val="bg1"/>
                </a:solidFill>
              </a:rPr>
              <a:t>Right: Mathieu </a:t>
            </a:r>
            <a:r>
              <a:rPr lang="en-US" sz="1200" dirty="0" err="1">
                <a:solidFill>
                  <a:schemeClr val="bg1"/>
                </a:solidFill>
              </a:rPr>
              <a:t>Lauweriks</a:t>
            </a:r>
            <a:r>
              <a:rPr lang="en-US" sz="1200" dirty="0">
                <a:solidFill>
                  <a:schemeClr val="bg1"/>
                </a:solidFill>
              </a:rPr>
              <a:t>, study</a:t>
            </a:r>
          </a:p>
        </p:txBody>
      </p:sp>
      <p:pic>
        <p:nvPicPr>
          <p:cNvPr id="5" name="Picture 4">
            <a:extLst>
              <a:ext uri="{FF2B5EF4-FFF2-40B4-BE49-F238E27FC236}">
                <a16:creationId xmlns:a16="http://schemas.microsoft.com/office/drawing/2014/main" id="{36D3E28D-01E1-438C-886B-3F72A97ADF8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7594" y="430326"/>
            <a:ext cx="6453966" cy="5904516"/>
          </a:xfrm>
          <a:prstGeom prst="rect">
            <a:avLst/>
          </a:prstGeom>
        </p:spPr>
      </p:pic>
      <p:pic>
        <p:nvPicPr>
          <p:cNvPr id="6" name="Picture 5">
            <a:extLst>
              <a:ext uri="{FF2B5EF4-FFF2-40B4-BE49-F238E27FC236}">
                <a16:creationId xmlns:a16="http://schemas.microsoft.com/office/drawing/2014/main" id="{36D3E28D-01E1-438C-886B-3F72A97ADF8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4619" t="20503" r="17202" b="6430"/>
          <a:stretch/>
        </p:blipFill>
        <p:spPr>
          <a:xfrm>
            <a:off x="7583557" y="1454454"/>
            <a:ext cx="3558209" cy="3578088"/>
          </a:xfrm>
          <a:prstGeom prst="rect">
            <a:avLst/>
          </a:prstGeom>
        </p:spPr>
      </p:pic>
    </p:spTree>
    <p:extLst>
      <p:ext uri="{BB962C8B-B14F-4D97-AF65-F5344CB8AC3E}">
        <p14:creationId xmlns:p14="http://schemas.microsoft.com/office/powerpoint/2010/main" val="159306832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42EE310-DF7A-4A3A-B232-DAEB5118CD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85748" y="488241"/>
            <a:ext cx="4023510" cy="5364682"/>
          </a:xfrm>
          <a:prstGeom prst="rect">
            <a:avLst/>
          </a:prstGeom>
        </p:spPr>
      </p:pic>
      <p:sp>
        <p:nvSpPr>
          <p:cNvPr id="6" name="TextBox 5">
            <a:extLst>
              <a:ext uri="{FF2B5EF4-FFF2-40B4-BE49-F238E27FC236}">
                <a16:creationId xmlns:a16="http://schemas.microsoft.com/office/drawing/2014/main" id="{7D9C38AD-2EAB-425C-B25A-A03B1457E5C7}"/>
              </a:ext>
            </a:extLst>
          </p:cNvPr>
          <p:cNvSpPr txBox="1"/>
          <p:nvPr/>
        </p:nvSpPr>
        <p:spPr>
          <a:xfrm>
            <a:off x="6586113" y="6187081"/>
            <a:ext cx="4806829" cy="461665"/>
          </a:xfrm>
          <a:prstGeom prst="rect">
            <a:avLst/>
          </a:prstGeom>
          <a:noFill/>
        </p:spPr>
        <p:txBody>
          <a:bodyPr wrap="none" rtlCol="0">
            <a:spAutoFit/>
          </a:bodyPr>
          <a:lstStyle/>
          <a:p>
            <a:pPr algn="r"/>
            <a:r>
              <a:rPr lang="en-US" sz="1200" dirty="0"/>
              <a:t>Aldo van Eyck, Municipal Orphanage, Amsterdam, The Netherlands (1960)</a:t>
            </a:r>
          </a:p>
          <a:p>
            <a:pPr algn="r"/>
            <a:r>
              <a:rPr lang="en-US" sz="1200" dirty="0"/>
              <a:t>Right: Vernacular housing of the Dogon tribe of Mali, Africa</a:t>
            </a:r>
          </a:p>
        </p:txBody>
      </p:sp>
      <p:pic>
        <p:nvPicPr>
          <p:cNvPr id="7" name="Picture 6">
            <a:extLst>
              <a:ext uri="{FF2B5EF4-FFF2-40B4-BE49-F238E27FC236}">
                <a16:creationId xmlns:a16="http://schemas.microsoft.com/office/drawing/2014/main" id="{E90824A8-0BB7-4DAF-B3EC-8E9BCE570EC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81891" y="2014804"/>
            <a:ext cx="5028256" cy="2828392"/>
          </a:xfrm>
          <a:prstGeom prst="rect">
            <a:avLst/>
          </a:prstGeom>
        </p:spPr>
      </p:pic>
    </p:spTree>
    <p:extLst>
      <p:ext uri="{BB962C8B-B14F-4D97-AF65-F5344CB8AC3E}">
        <p14:creationId xmlns:p14="http://schemas.microsoft.com/office/powerpoint/2010/main" val="474577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C0A3D23-FC3B-482E-A224-753A6A9122B4}"/>
              </a:ext>
            </a:extLst>
          </p:cNvPr>
          <p:cNvPicPr>
            <a:picLocks noChangeAspect="1"/>
          </p:cNvPicPr>
          <p:nvPr/>
        </p:nvPicPr>
        <p:blipFill rotWithShape="1">
          <a:blip r:embed="rId3">
            <a:extLst>
              <a:ext uri="{28A0092B-C50C-407E-A947-70E740481C1C}">
                <a14:useLocalDpi xmlns:a14="http://schemas.microsoft.com/office/drawing/2010/main" val="0"/>
              </a:ext>
            </a:extLst>
          </a:blip>
          <a:srcRect b="4605"/>
          <a:stretch/>
        </p:blipFill>
        <p:spPr>
          <a:xfrm>
            <a:off x="240582" y="1710563"/>
            <a:ext cx="6731718" cy="3621335"/>
          </a:xfrm>
          <a:prstGeom prst="rect">
            <a:avLst/>
          </a:prstGeom>
        </p:spPr>
      </p:pic>
      <p:pic>
        <p:nvPicPr>
          <p:cNvPr id="7" name="Picture 6">
            <a:extLst>
              <a:ext uri="{FF2B5EF4-FFF2-40B4-BE49-F238E27FC236}">
                <a16:creationId xmlns:a16="http://schemas.microsoft.com/office/drawing/2014/main" id="{2C0A3D23-FC3B-482E-A224-753A6A9122B4}"/>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7122973" y="1710564"/>
            <a:ext cx="4828445" cy="3621334"/>
          </a:xfrm>
          <a:prstGeom prst="rect">
            <a:avLst/>
          </a:prstGeom>
        </p:spPr>
      </p:pic>
      <p:sp>
        <p:nvSpPr>
          <p:cNvPr id="5" name="TextBox 4">
            <a:extLst>
              <a:ext uri="{FF2B5EF4-FFF2-40B4-BE49-F238E27FC236}">
                <a16:creationId xmlns:a16="http://schemas.microsoft.com/office/drawing/2014/main" id="{31E27EB0-5285-408F-96F9-9693219E7532}"/>
              </a:ext>
            </a:extLst>
          </p:cNvPr>
          <p:cNvSpPr txBox="1"/>
          <p:nvPr/>
        </p:nvSpPr>
        <p:spPr>
          <a:xfrm>
            <a:off x="7669550" y="6187081"/>
            <a:ext cx="3723392" cy="276999"/>
          </a:xfrm>
          <a:prstGeom prst="rect">
            <a:avLst/>
          </a:prstGeom>
          <a:noFill/>
        </p:spPr>
        <p:txBody>
          <a:bodyPr wrap="none" rtlCol="0">
            <a:spAutoFit/>
          </a:bodyPr>
          <a:lstStyle/>
          <a:p>
            <a:pPr algn="r"/>
            <a:r>
              <a:rPr lang="en-US" sz="1200" dirty="0">
                <a:solidFill>
                  <a:schemeClr val="bg1"/>
                </a:solidFill>
              </a:rPr>
              <a:t>Proposal for a ‘Grille CIAM’ (</a:t>
            </a:r>
            <a:r>
              <a:rPr lang="en-US" sz="1200" i="1" dirty="0">
                <a:solidFill>
                  <a:schemeClr val="bg1"/>
                </a:solidFill>
              </a:rPr>
              <a:t>CIAM grid</a:t>
            </a:r>
            <a:r>
              <a:rPr lang="en-US" sz="1200" dirty="0">
                <a:solidFill>
                  <a:schemeClr val="bg1"/>
                </a:solidFill>
              </a:rPr>
              <a:t>) for presentations</a:t>
            </a:r>
          </a:p>
        </p:txBody>
      </p:sp>
    </p:spTree>
    <p:extLst>
      <p:ext uri="{BB962C8B-B14F-4D97-AF65-F5344CB8AC3E}">
        <p14:creationId xmlns:p14="http://schemas.microsoft.com/office/powerpoint/2010/main" val="156970553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C0A3D23-FC3B-482E-A224-753A6A9122B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81891" y="2014804"/>
            <a:ext cx="5028256" cy="2828392"/>
          </a:xfrm>
          <a:prstGeom prst="rect">
            <a:avLst/>
          </a:prstGeom>
        </p:spPr>
      </p:pic>
      <p:sp>
        <p:nvSpPr>
          <p:cNvPr id="6" name="TextBox 5">
            <a:extLst>
              <a:ext uri="{FF2B5EF4-FFF2-40B4-BE49-F238E27FC236}">
                <a16:creationId xmlns:a16="http://schemas.microsoft.com/office/drawing/2014/main" id="{7D9C38AD-2EAB-425C-B25A-A03B1457E5C7}"/>
              </a:ext>
            </a:extLst>
          </p:cNvPr>
          <p:cNvSpPr txBox="1"/>
          <p:nvPr/>
        </p:nvSpPr>
        <p:spPr>
          <a:xfrm>
            <a:off x="6586177" y="6187081"/>
            <a:ext cx="4806765" cy="276999"/>
          </a:xfrm>
          <a:prstGeom prst="rect">
            <a:avLst/>
          </a:prstGeom>
          <a:noFill/>
        </p:spPr>
        <p:txBody>
          <a:bodyPr wrap="none" rtlCol="0">
            <a:spAutoFit/>
          </a:bodyPr>
          <a:lstStyle/>
          <a:p>
            <a:pPr algn="r"/>
            <a:r>
              <a:rPr lang="en-US" sz="1200" dirty="0"/>
              <a:t>Aldo van Eyck, Municipal Orphanage, Amsterdam, The Netherlands (1960)</a:t>
            </a:r>
          </a:p>
        </p:txBody>
      </p:sp>
      <p:pic>
        <p:nvPicPr>
          <p:cNvPr id="7" name="Picture 6">
            <a:extLst>
              <a:ext uri="{FF2B5EF4-FFF2-40B4-BE49-F238E27FC236}">
                <a16:creationId xmlns:a16="http://schemas.microsoft.com/office/drawing/2014/main" id="{77D319B1-0F6C-4524-A62C-A44A5E7BDD7F}"/>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144463" y="840290"/>
            <a:ext cx="5465646" cy="5177420"/>
          </a:xfrm>
          <a:prstGeom prst="rect">
            <a:avLst/>
          </a:prstGeom>
        </p:spPr>
      </p:pic>
    </p:spTree>
    <p:extLst>
      <p:ext uri="{BB962C8B-B14F-4D97-AF65-F5344CB8AC3E}">
        <p14:creationId xmlns:p14="http://schemas.microsoft.com/office/powerpoint/2010/main" val="183073657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42EE310-DF7A-4A3A-B232-DAEB5118CDB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144463" y="840290"/>
            <a:ext cx="5465646" cy="5177420"/>
          </a:xfrm>
          <a:prstGeom prst="rect">
            <a:avLst/>
          </a:prstGeom>
        </p:spPr>
      </p:pic>
      <p:pic>
        <p:nvPicPr>
          <p:cNvPr id="6" name="Picture 5">
            <a:extLst>
              <a:ext uri="{FF2B5EF4-FFF2-40B4-BE49-F238E27FC236}">
                <a16:creationId xmlns:a16="http://schemas.microsoft.com/office/drawing/2014/main" id="{D3621A2B-75A4-4B86-AADA-CE6256842A35}"/>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28599" y="749243"/>
            <a:ext cx="5814392" cy="5907373"/>
          </a:xfrm>
          <a:prstGeom prst="rect">
            <a:avLst/>
          </a:prstGeom>
        </p:spPr>
      </p:pic>
      <p:sp>
        <p:nvSpPr>
          <p:cNvPr id="4" name="TextBox 3">
            <a:extLst>
              <a:ext uri="{FF2B5EF4-FFF2-40B4-BE49-F238E27FC236}">
                <a16:creationId xmlns:a16="http://schemas.microsoft.com/office/drawing/2014/main" id="{7D9C38AD-2EAB-425C-B25A-A03B1457E5C7}"/>
              </a:ext>
            </a:extLst>
          </p:cNvPr>
          <p:cNvSpPr txBox="1"/>
          <p:nvPr/>
        </p:nvSpPr>
        <p:spPr>
          <a:xfrm>
            <a:off x="6586177" y="6187081"/>
            <a:ext cx="4806765" cy="276999"/>
          </a:xfrm>
          <a:prstGeom prst="rect">
            <a:avLst/>
          </a:prstGeom>
          <a:noFill/>
        </p:spPr>
        <p:txBody>
          <a:bodyPr wrap="none" rtlCol="0">
            <a:spAutoFit/>
          </a:bodyPr>
          <a:lstStyle/>
          <a:p>
            <a:pPr algn="r"/>
            <a:r>
              <a:rPr lang="en-US" sz="1200" dirty="0"/>
              <a:t>Aldo van Eyck, Municipal Orphanage, Amsterdam, The Netherlands (1960)</a:t>
            </a:r>
          </a:p>
        </p:txBody>
      </p:sp>
    </p:spTree>
    <p:extLst>
      <p:ext uri="{BB962C8B-B14F-4D97-AF65-F5344CB8AC3E}">
        <p14:creationId xmlns:p14="http://schemas.microsoft.com/office/powerpoint/2010/main" val="392128356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C0A3D23-FC3B-482E-A224-753A6A9122B4}"/>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691361" y="1006348"/>
            <a:ext cx="5247622" cy="4845304"/>
          </a:xfrm>
          <a:prstGeom prst="rect">
            <a:avLst/>
          </a:prstGeom>
        </p:spPr>
      </p:pic>
      <p:sp>
        <p:nvSpPr>
          <p:cNvPr id="6" name="TextBox 5">
            <a:extLst>
              <a:ext uri="{FF2B5EF4-FFF2-40B4-BE49-F238E27FC236}">
                <a16:creationId xmlns:a16="http://schemas.microsoft.com/office/drawing/2014/main" id="{7D9C38AD-2EAB-425C-B25A-A03B1457E5C7}"/>
              </a:ext>
            </a:extLst>
          </p:cNvPr>
          <p:cNvSpPr txBox="1"/>
          <p:nvPr/>
        </p:nvSpPr>
        <p:spPr>
          <a:xfrm>
            <a:off x="6586177" y="6187081"/>
            <a:ext cx="4806765" cy="276999"/>
          </a:xfrm>
          <a:prstGeom prst="rect">
            <a:avLst/>
          </a:prstGeom>
          <a:noFill/>
        </p:spPr>
        <p:txBody>
          <a:bodyPr wrap="none" rtlCol="0">
            <a:spAutoFit/>
          </a:bodyPr>
          <a:lstStyle/>
          <a:p>
            <a:pPr algn="r"/>
            <a:r>
              <a:rPr lang="en-US" sz="1200" dirty="0"/>
              <a:t>Aldo van Eyck, Municipal Orphanage, Amsterdam, The Netherlands (1960)</a:t>
            </a:r>
          </a:p>
        </p:txBody>
      </p:sp>
      <p:pic>
        <p:nvPicPr>
          <p:cNvPr id="7" name="Picture 6">
            <a:extLst>
              <a:ext uri="{FF2B5EF4-FFF2-40B4-BE49-F238E27FC236}">
                <a16:creationId xmlns:a16="http://schemas.microsoft.com/office/drawing/2014/main" id="{6377BC02-BA74-4AA7-A30F-6D234599830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144463" y="840290"/>
            <a:ext cx="5465646" cy="5177420"/>
          </a:xfrm>
          <a:prstGeom prst="rect">
            <a:avLst/>
          </a:prstGeom>
        </p:spPr>
      </p:pic>
    </p:spTree>
    <p:extLst>
      <p:ext uri="{BB962C8B-B14F-4D97-AF65-F5344CB8AC3E}">
        <p14:creationId xmlns:p14="http://schemas.microsoft.com/office/powerpoint/2010/main" val="406287686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C0A3D23-FC3B-482E-A224-753A6A9122B4}"/>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691361" y="1006348"/>
            <a:ext cx="5247622" cy="4845304"/>
          </a:xfrm>
          <a:prstGeom prst="rect">
            <a:avLst/>
          </a:prstGeom>
        </p:spPr>
      </p:pic>
      <p:sp>
        <p:nvSpPr>
          <p:cNvPr id="6" name="TextBox 5">
            <a:extLst>
              <a:ext uri="{FF2B5EF4-FFF2-40B4-BE49-F238E27FC236}">
                <a16:creationId xmlns:a16="http://schemas.microsoft.com/office/drawing/2014/main" id="{7D9C38AD-2EAB-425C-B25A-A03B1457E5C7}"/>
              </a:ext>
            </a:extLst>
          </p:cNvPr>
          <p:cNvSpPr txBox="1"/>
          <p:nvPr/>
        </p:nvSpPr>
        <p:spPr>
          <a:xfrm>
            <a:off x="6586177" y="6187081"/>
            <a:ext cx="4806765" cy="276999"/>
          </a:xfrm>
          <a:prstGeom prst="rect">
            <a:avLst/>
          </a:prstGeom>
          <a:noFill/>
        </p:spPr>
        <p:txBody>
          <a:bodyPr wrap="none" rtlCol="0">
            <a:spAutoFit/>
          </a:bodyPr>
          <a:lstStyle/>
          <a:p>
            <a:pPr algn="r"/>
            <a:r>
              <a:rPr lang="en-US" sz="1200" dirty="0"/>
              <a:t>Aldo van Eyck, Municipal Orphanage, Amsterdam, The Netherlands (1960)</a:t>
            </a:r>
          </a:p>
        </p:txBody>
      </p:sp>
      <p:sp>
        <p:nvSpPr>
          <p:cNvPr id="2" name="TextBox 1"/>
          <p:cNvSpPr txBox="1"/>
          <p:nvPr/>
        </p:nvSpPr>
        <p:spPr>
          <a:xfrm>
            <a:off x="6400800" y="2395331"/>
            <a:ext cx="5327373" cy="1846659"/>
          </a:xfrm>
          <a:prstGeom prst="rect">
            <a:avLst/>
          </a:prstGeom>
          <a:noFill/>
        </p:spPr>
        <p:txBody>
          <a:bodyPr wrap="square" rtlCol="0">
            <a:spAutoFit/>
          </a:bodyPr>
          <a:lstStyle/>
          <a:p>
            <a:r>
              <a:rPr lang="en-US" sz="2400" dirty="0"/>
              <a:t>“a house must be like a small city if it’s to be a real house, a city like a large house if it’s to be a real city”</a:t>
            </a:r>
          </a:p>
          <a:p>
            <a:endParaRPr lang="en-US" dirty="0"/>
          </a:p>
          <a:p>
            <a:r>
              <a:rPr lang="en-US" sz="1200" dirty="0"/>
              <a:t>Aldo van Eyck</a:t>
            </a:r>
          </a:p>
          <a:p>
            <a:r>
              <a:rPr lang="en-US" sz="1200" dirty="0"/>
              <a:t>‘Steps Toward a Configurative Discipline’ (1962)</a:t>
            </a:r>
          </a:p>
        </p:txBody>
      </p:sp>
    </p:spTree>
    <p:extLst>
      <p:ext uri="{BB962C8B-B14F-4D97-AF65-F5344CB8AC3E}">
        <p14:creationId xmlns:p14="http://schemas.microsoft.com/office/powerpoint/2010/main" val="285074927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3621A2B-75A4-4B86-AADA-CE6256842A35}"/>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563632" y="1628532"/>
            <a:ext cx="5399444" cy="3600936"/>
          </a:xfrm>
          <a:prstGeom prst="rect">
            <a:avLst/>
          </a:prstGeom>
        </p:spPr>
      </p:pic>
      <p:pic>
        <p:nvPicPr>
          <p:cNvPr id="3" name="Picture 2">
            <a:extLst>
              <a:ext uri="{FF2B5EF4-FFF2-40B4-BE49-F238E27FC236}">
                <a16:creationId xmlns:a16="http://schemas.microsoft.com/office/drawing/2014/main" id="{D3621A2B-75A4-4B86-AADA-CE6256842A35}"/>
              </a:ext>
            </a:extLst>
          </p:cNvPr>
          <p:cNvPicPr>
            <a:picLocks noChangeAspect="1"/>
          </p:cNvPicPr>
          <p:nvPr/>
        </p:nvPicPr>
        <p:blipFill rotWithShape="1">
          <a:blip r:embed="rId4">
            <a:extLst>
              <a:ext uri="{28A0092B-C50C-407E-A947-70E740481C1C}">
                <a14:useLocalDpi xmlns:a14="http://schemas.microsoft.com/office/drawing/2010/main" val="0"/>
              </a:ext>
            </a:extLst>
          </a:blip>
          <a:srcRect b="7218"/>
          <a:stretch/>
        </p:blipFill>
        <p:spPr>
          <a:xfrm>
            <a:off x="6448520" y="1628533"/>
            <a:ext cx="5174743" cy="3600936"/>
          </a:xfrm>
          <a:prstGeom prst="rect">
            <a:avLst/>
          </a:prstGeom>
        </p:spPr>
      </p:pic>
      <p:sp>
        <p:nvSpPr>
          <p:cNvPr id="4" name="TextBox 3">
            <a:extLst>
              <a:ext uri="{FF2B5EF4-FFF2-40B4-BE49-F238E27FC236}">
                <a16:creationId xmlns:a16="http://schemas.microsoft.com/office/drawing/2014/main" id="{7D9C38AD-2EAB-425C-B25A-A03B1457E5C7}"/>
              </a:ext>
            </a:extLst>
          </p:cNvPr>
          <p:cNvSpPr txBox="1"/>
          <p:nvPr/>
        </p:nvSpPr>
        <p:spPr>
          <a:xfrm>
            <a:off x="6586177" y="6187081"/>
            <a:ext cx="4806765" cy="276999"/>
          </a:xfrm>
          <a:prstGeom prst="rect">
            <a:avLst/>
          </a:prstGeom>
          <a:noFill/>
        </p:spPr>
        <p:txBody>
          <a:bodyPr wrap="none" rtlCol="0">
            <a:spAutoFit/>
          </a:bodyPr>
          <a:lstStyle/>
          <a:p>
            <a:pPr algn="r"/>
            <a:r>
              <a:rPr lang="en-US" sz="1200" dirty="0"/>
              <a:t>Aldo van Eyck, Municipal Orphanage, Amsterdam, The Netherlands (1960)</a:t>
            </a:r>
          </a:p>
        </p:txBody>
      </p:sp>
    </p:spTree>
    <p:extLst>
      <p:ext uri="{BB962C8B-B14F-4D97-AF65-F5344CB8AC3E}">
        <p14:creationId xmlns:p14="http://schemas.microsoft.com/office/powerpoint/2010/main" val="107924871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C0A3D23-FC3B-482E-A224-753A6A9122B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7D9C38AD-2EAB-425C-B25A-A03B1457E5C7}"/>
              </a:ext>
            </a:extLst>
          </p:cNvPr>
          <p:cNvSpPr txBox="1"/>
          <p:nvPr/>
        </p:nvSpPr>
        <p:spPr>
          <a:xfrm>
            <a:off x="6586177" y="6187081"/>
            <a:ext cx="4806765" cy="276999"/>
          </a:xfrm>
          <a:prstGeom prst="rect">
            <a:avLst/>
          </a:prstGeom>
          <a:noFill/>
        </p:spPr>
        <p:txBody>
          <a:bodyPr wrap="none" rtlCol="0">
            <a:spAutoFit/>
          </a:bodyPr>
          <a:lstStyle/>
          <a:p>
            <a:pPr algn="r"/>
            <a:r>
              <a:rPr lang="en-US" sz="1200" dirty="0">
                <a:solidFill>
                  <a:schemeClr val="bg1"/>
                </a:solidFill>
              </a:rPr>
              <a:t>Aldo van Eyck, Municipal Orphanage, Amsterdam, The Netherlands (1960)</a:t>
            </a:r>
          </a:p>
        </p:txBody>
      </p:sp>
    </p:spTree>
    <p:extLst>
      <p:ext uri="{BB962C8B-B14F-4D97-AF65-F5344CB8AC3E}">
        <p14:creationId xmlns:p14="http://schemas.microsoft.com/office/powerpoint/2010/main" val="226205645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C0A3D23-FC3B-482E-A224-753A6A9122B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7D9C38AD-2EAB-425C-B25A-A03B1457E5C7}"/>
              </a:ext>
            </a:extLst>
          </p:cNvPr>
          <p:cNvSpPr txBox="1"/>
          <p:nvPr/>
        </p:nvSpPr>
        <p:spPr>
          <a:xfrm>
            <a:off x="6586177" y="6187081"/>
            <a:ext cx="4806765" cy="276999"/>
          </a:xfrm>
          <a:prstGeom prst="rect">
            <a:avLst/>
          </a:prstGeom>
          <a:noFill/>
        </p:spPr>
        <p:txBody>
          <a:bodyPr wrap="none" rtlCol="0">
            <a:spAutoFit/>
          </a:bodyPr>
          <a:lstStyle/>
          <a:p>
            <a:pPr algn="r"/>
            <a:r>
              <a:rPr lang="en-US" sz="1200" dirty="0">
                <a:solidFill>
                  <a:schemeClr val="bg1"/>
                </a:solidFill>
              </a:rPr>
              <a:t>Aldo van Eyck, Municipal Orphanage, Amsterdam, The Netherlands (1960)</a:t>
            </a:r>
          </a:p>
        </p:txBody>
      </p:sp>
    </p:spTree>
    <p:extLst>
      <p:ext uri="{BB962C8B-B14F-4D97-AF65-F5344CB8AC3E}">
        <p14:creationId xmlns:p14="http://schemas.microsoft.com/office/powerpoint/2010/main" val="98327469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C0A3D23-FC3B-482E-A224-753A6A9122B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7D9C38AD-2EAB-425C-B25A-A03B1457E5C7}"/>
              </a:ext>
            </a:extLst>
          </p:cNvPr>
          <p:cNvSpPr txBox="1"/>
          <p:nvPr/>
        </p:nvSpPr>
        <p:spPr>
          <a:xfrm>
            <a:off x="6586177" y="6187081"/>
            <a:ext cx="4806765" cy="276999"/>
          </a:xfrm>
          <a:prstGeom prst="rect">
            <a:avLst/>
          </a:prstGeom>
          <a:noFill/>
        </p:spPr>
        <p:txBody>
          <a:bodyPr wrap="none" rtlCol="0">
            <a:spAutoFit/>
          </a:bodyPr>
          <a:lstStyle/>
          <a:p>
            <a:pPr algn="r"/>
            <a:r>
              <a:rPr lang="en-US" sz="1200" dirty="0">
                <a:solidFill>
                  <a:schemeClr val="bg1"/>
                </a:solidFill>
              </a:rPr>
              <a:t>Aldo van Eyck, Municipal Orphanage, Amsterdam, The Netherlands (1960)</a:t>
            </a:r>
          </a:p>
        </p:txBody>
      </p:sp>
    </p:spTree>
    <p:extLst>
      <p:ext uri="{BB962C8B-B14F-4D97-AF65-F5344CB8AC3E}">
        <p14:creationId xmlns:p14="http://schemas.microsoft.com/office/powerpoint/2010/main" val="145596902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C0A3D23-FC3B-482E-A224-753A6A9122B4}"/>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637307" y="671948"/>
            <a:ext cx="5283202" cy="5514104"/>
          </a:xfrm>
          <a:prstGeom prst="rect">
            <a:avLst/>
          </a:prstGeom>
        </p:spPr>
      </p:pic>
      <p:pic>
        <p:nvPicPr>
          <p:cNvPr id="3" name="Picture 2">
            <a:extLst>
              <a:ext uri="{FF2B5EF4-FFF2-40B4-BE49-F238E27FC236}">
                <a16:creationId xmlns:a16="http://schemas.microsoft.com/office/drawing/2014/main" id="{CB5A6C91-EFE8-44C9-9AF5-F91B26518B3D}"/>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6442362" y="1441297"/>
            <a:ext cx="5283202" cy="3975405"/>
          </a:xfrm>
          <a:prstGeom prst="rect">
            <a:avLst/>
          </a:prstGeom>
        </p:spPr>
      </p:pic>
      <p:sp>
        <p:nvSpPr>
          <p:cNvPr id="5" name="TextBox 4">
            <a:extLst>
              <a:ext uri="{FF2B5EF4-FFF2-40B4-BE49-F238E27FC236}">
                <a16:creationId xmlns:a16="http://schemas.microsoft.com/office/drawing/2014/main" id="{7D9C38AD-2EAB-425C-B25A-A03B1457E5C7}"/>
              </a:ext>
            </a:extLst>
          </p:cNvPr>
          <p:cNvSpPr txBox="1"/>
          <p:nvPr/>
        </p:nvSpPr>
        <p:spPr>
          <a:xfrm>
            <a:off x="6586177" y="6187081"/>
            <a:ext cx="4806765" cy="276999"/>
          </a:xfrm>
          <a:prstGeom prst="rect">
            <a:avLst/>
          </a:prstGeom>
          <a:noFill/>
        </p:spPr>
        <p:txBody>
          <a:bodyPr wrap="none" rtlCol="0">
            <a:spAutoFit/>
          </a:bodyPr>
          <a:lstStyle/>
          <a:p>
            <a:pPr algn="r"/>
            <a:r>
              <a:rPr lang="en-US" sz="1200" dirty="0">
                <a:solidFill>
                  <a:schemeClr val="bg1"/>
                </a:solidFill>
              </a:rPr>
              <a:t>Aldo van Eyck, Municipal Orphanage, Amsterdam, The Netherlands (1960)</a:t>
            </a:r>
          </a:p>
        </p:txBody>
      </p:sp>
    </p:spTree>
    <p:extLst>
      <p:ext uri="{BB962C8B-B14F-4D97-AF65-F5344CB8AC3E}">
        <p14:creationId xmlns:p14="http://schemas.microsoft.com/office/powerpoint/2010/main" val="195167802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C0A3D23-FC3B-482E-A224-753A6A9122B4}"/>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637307" y="1687748"/>
            <a:ext cx="5283202" cy="3482504"/>
          </a:xfrm>
          <a:prstGeom prst="rect">
            <a:avLst/>
          </a:prstGeom>
        </p:spPr>
      </p:pic>
      <p:pic>
        <p:nvPicPr>
          <p:cNvPr id="3" name="Picture 2">
            <a:extLst>
              <a:ext uri="{FF2B5EF4-FFF2-40B4-BE49-F238E27FC236}">
                <a16:creationId xmlns:a16="http://schemas.microsoft.com/office/drawing/2014/main" id="{CB5A6C91-EFE8-44C9-9AF5-F91B26518B3D}"/>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6442362" y="951644"/>
            <a:ext cx="5283201" cy="4954712"/>
          </a:xfrm>
          <a:prstGeom prst="rect">
            <a:avLst/>
          </a:prstGeom>
        </p:spPr>
      </p:pic>
    </p:spTree>
    <p:extLst>
      <p:ext uri="{BB962C8B-B14F-4D97-AF65-F5344CB8AC3E}">
        <p14:creationId xmlns:p14="http://schemas.microsoft.com/office/powerpoint/2010/main" val="29300888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C0A3D23-FC3B-482E-A224-753A6A9122B4}"/>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452205" y="855221"/>
            <a:ext cx="3328275" cy="4823587"/>
          </a:xfrm>
          <a:prstGeom prst="rect">
            <a:avLst/>
          </a:prstGeom>
        </p:spPr>
      </p:pic>
      <p:pic>
        <p:nvPicPr>
          <p:cNvPr id="7" name="Picture 6">
            <a:extLst>
              <a:ext uri="{FF2B5EF4-FFF2-40B4-BE49-F238E27FC236}">
                <a16:creationId xmlns:a16="http://schemas.microsoft.com/office/drawing/2014/main" id="{2C0A3D23-FC3B-482E-A224-753A6A9122B4}"/>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5362364" y="540955"/>
            <a:ext cx="5458036" cy="5452121"/>
          </a:xfrm>
          <a:prstGeom prst="rect">
            <a:avLst/>
          </a:prstGeom>
        </p:spPr>
      </p:pic>
      <p:sp>
        <p:nvSpPr>
          <p:cNvPr id="5" name="TextBox 4">
            <a:extLst>
              <a:ext uri="{FF2B5EF4-FFF2-40B4-BE49-F238E27FC236}">
                <a16:creationId xmlns:a16="http://schemas.microsoft.com/office/drawing/2014/main" id="{31E27EB0-5285-408F-96F9-9693219E7532}"/>
              </a:ext>
            </a:extLst>
          </p:cNvPr>
          <p:cNvSpPr txBox="1"/>
          <p:nvPr/>
        </p:nvSpPr>
        <p:spPr>
          <a:xfrm>
            <a:off x="6599065" y="6187081"/>
            <a:ext cx="4793877" cy="461665"/>
          </a:xfrm>
          <a:prstGeom prst="rect">
            <a:avLst/>
          </a:prstGeom>
          <a:noFill/>
        </p:spPr>
        <p:txBody>
          <a:bodyPr wrap="none" rtlCol="0">
            <a:spAutoFit/>
          </a:bodyPr>
          <a:lstStyle/>
          <a:p>
            <a:pPr algn="r"/>
            <a:r>
              <a:rPr lang="en-US" sz="1200" dirty="0"/>
              <a:t>Left: Le Corbusier presenting his ideas, CIAM 4 (1933)</a:t>
            </a:r>
          </a:p>
          <a:p>
            <a:pPr algn="r"/>
            <a:r>
              <a:rPr lang="en-US" sz="1200" dirty="0"/>
              <a:t>Right: </a:t>
            </a:r>
            <a:r>
              <a:rPr lang="en-US" sz="1200" dirty="0" err="1"/>
              <a:t>Guiseppe</a:t>
            </a:r>
            <a:r>
              <a:rPr lang="en-US" sz="1200" dirty="0"/>
              <a:t> Terragni’s analytical plan of Como (Italy) for CIAM 4 (1933)</a:t>
            </a:r>
          </a:p>
        </p:txBody>
      </p:sp>
    </p:spTree>
    <p:extLst>
      <p:ext uri="{BB962C8B-B14F-4D97-AF65-F5344CB8AC3E}">
        <p14:creationId xmlns:p14="http://schemas.microsoft.com/office/powerpoint/2010/main" val="159341768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C0A3D23-FC3B-482E-A224-753A6A9122B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67030" y="1687748"/>
            <a:ext cx="5223756" cy="3482504"/>
          </a:xfrm>
          <a:prstGeom prst="rect">
            <a:avLst/>
          </a:prstGeom>
        </p:spPr>
      </p:pic>
      <p:pic>
        <p:nvPicPr>
          <p:cNvPr id="3" name="Picture 2">
            <a:extLst>
              <a:ext uri="{FF2B5EF4-FFF2-40B4-BE49-F238E27FC236}">
                <a16:creationId xmlns:a16="http://schemas.microsoft.com/office/drawing/2014/main" id="{CB5A6C91-EFE8-44C9-9AF5-F91B26518B3D}"/>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6442362" y="951644"/>
            <a:ext cx="5283201" cy="4954712"/>
          </a:xfrm>
          <a:prstGeom prst="rect">
            <a:avLst/>
          </a:prstGeom>
        </p:spPr>
      </p:pic>
      <p:sp>
        <p:nvSpPr>
          <p:cNvPr id="5" name="TextBox 4">
            <a:extLst>
              <a:ext uri="{FF2B5EF4-FFF2-40B4-BE49-F238E27FC236}">
                <a16:creationId xmlns:a16="http://schemas.microsoft.com/office/drawing/2014/main" id="{7D9C38AD-2EAB-425C-B25A-A03B1457E5C7}"/>
              </a:ext>
            </a:extLst>
          </p:cNvPr>
          <p:cNvSpPr txBox="1"/>
          <p:nvPr/>
        </p:nvSpPr>
        <p:spPr>
          <a:xfrm>
            <a:off x="6586177" y="6187081"/>
            <a:ext cx="4806765" cy="276999"/>
          </a:xfrm>
          <a:prstGeom prst="rect">
            <a:avLst/>
          </a:prstGeom>
          <a:noFill/>
        </p:spPr>
        <p:txBody>
          <a:bodyPr wrap="none" rtlCol="0">
            <a:spAutoFit/>
          </a:bodyPr>
          <a:lstStyle/>
          <a:p>
            <a:pPr algn="r"/>
            <a:r>
              <a:rPr lang="en-US" sz="1200" dirty="0">
                <a:solidFill>
                  <a:schemeClr val="bg1"/>
                </a:solidFill>
              </a:rPr>
              <a:t>Aldo van Eyck, Municipal Orphanage, Amsterdam, The Netherlands (1960)</a:t>
            </a:r>
          </a:p>
        </p:txBody>
      </p:sp>
    </p:spTree>
    <p:extLst>
      <p:ext uri="{BB962C8B-B14F-4D97-AF65-F5344CB8AC3E}">
        <p14:creationId xmlns:p14="http://schemas.microsoft.com/office/powerpoint/2010/main" val="48560037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C0A3D23-FC3B-482E-A224-753A6A9122B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67030" y="1687748"/>
            <a:ext cx="5223756" cy="3482504"/>
          </a:xfrm>
          <a:prstGeom prst="rect">
            <a:avLst/>
          </a:prstGeom>
        </p:spPr>
      </p:pic>
      <p:pic>
        <p:nvPicPr>
          <p:cNvPr id="3" name="Picture 2">
            <a:extLst>
              <a:ext uri="{FF2B5EF4-FFF2-40B4-BE49-F238E27FC236}">
                <a16:creationId xmlns:a16="http://schemas.microsoft.com/office/drawing/2014/main" id="{CB5A6C91-EFE8-44C9-9AF5-F91B26518B3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22477" y="951644"/>
            <a:ext cx="3922970" cy="4954712"/>
          </a:xfrm>
          <a:prstGeom prst="rect">
            <a:avLst/>
          </a:prstGeom>
        </p:spPr>
      </p:pic>
      <p:sp>
        <p:nvSpPr>
          <p:cNvPr id="5" name="TextBox 4">
            <a:extLst>
              <a:ext uri="{FF2B5EF4-FFF2-40B4-BE49-F238E27FC236}">
                <a16:creationId xmlns:a16="http://schemas.microsoft.com/office/drawing/2014/main" id="{7D9C38AD-2EAB-425C-B25A-A03B1457E5C7}"/>
              </a:ext>
            </a:extLst>
          </p:cNvPr>
          <p:cNvSpPr txBox="1"/>
          <p:nvPr/>
        </p:nvSpPr>
        <p:spPr>
          <a:xfrm>
            <a:off x="6586177" y="6187081"/>
            <a:ext cx="4806765" cy="276999"/>
          </a:xfrm>
          <a:prstGeom prst="rect">
            <a:avLst/>
          </a:prstGeom>
          <a:noFill/>
        </p:spPr>
        <p:txBody>
          <a:bodyPr wrap="none" rtlCol="0">
            <a:spAutoFit/>
          </a:bodyPr>
          <a:lstStyle/>
          <a:p>
            <a:pPr algn="r"/>
            <a:r>
              <a:rPr lang="en-US" sz="1200" dirty="0">
                <a:solidFill>
                  <a:schemeClr val="bg1"/>
                </a:solidFill>
              </a:rPr>
              <a:t>Aldo van Eyck, Municipal Orphanage, Amsterdam, The Netherlands (1960)</a:t>
            </a:r>
          </a:p>
        </p:txBody>
      </p:sp>
    </p:spTree>
    <p:extLst>
      <p:ext uri="{BB962C8B-B14F-4D97-AF65-F5344CB8AC3E}">
        <p14:creationId xmlns:p14="http://schemas.microsoft.com/office/powerpoint/2010/main" val="2245212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EA5C41F-5D8F-4313-A0BC-9E04BEB6BFFC}"/>
              </a:ext>
            </a:extLst>
          </p:cNvPr>
          <p:cNvSpPr txBox="1"/>
          <p:nvPr/>
        </p:nvSpPr>
        <p:spPr>
          <a:xfrm>
            <a:off x="1054873" y="2567226"/>
            <a:ext cx="10082254" cy="861774"/>
          </a:xfrm>
          <a:prstGeom prst="rect">
            <a:avLst/>
          </a:prstGeom>
          <a:noFill/>
        </p:spPr>
        <p:txBody>
          <a:bodyPr wrap="square" rtlCol="0">
            <a:spAutoFit/>
          </a:bodyPr>
          <a:lstStyle/>
          <a:p>
            <a:pPr algn="ctr"/>
            <a:r>
              <a:rPr lang="en-US" sz="5000" dirty="0">
                <a:solidFill>
                  <a:schemeClr val="bg1"/>
                </a:solidFill>
                <a:ea typeface="Roboto" panose="02000000000000000000" pitchFamily="2" charset="0"/>
                <a:cs typeface="Roboto" panose="02000000000000000000" pitchFamily="2" charset="0"/>
              </a:rPr>
              <a:t>METABOLISM</a:t>
            </a:r>
          </a:p>
        </p:txBody>
      </p:sp>
    </p:spTree>
    <p:extLst>
      <p:ext uri="{BB962C8B-B14F-4D97-AF65-F5344CB8AC3E}">
        <p14:creationId xmlns:p14="http://schemas.microsoft.com/office/powerpoint/2010/main" val="120860087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75BEFD7-B79F-4327-A7AD-134B5A8CFA2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33400" y="1076326"/>
            <a:ext cx="5050559" cy="3653238"/>
          </a:xfrm>
          <a:prstGeom prst="rect">
            <a:avLst/>
          </a:prstGeom>
        </p:spPr>
      </p:pic>
      <p:sp>
        <p:nvSpPr>
          <p:cNvPr id="5" name="TextBox 4">
            <a:extLst>
              <a:ext uri="{FF2B5EF4-FFF2-40B4-BE49-F238E27FC236}">
                <a16:creationId xmlns:a16="http://schemas.microsoft.com/office/drawing/2014/main" id="{1D46875B-CFE6-4A5C-88E2-62F96ADB8B02}"/>
              </a:ext>
            </a:extLst>
          </p:cNvPr>
          <p:cNvSpPr txBox="1"/>
          <p:nvPr/>
        </p:nvSpPr>
        <p:spPr>
          <a:xfrm>
            <a:off x="533400" y="5121761"/>
            <a:ext cx="2949370" cy="276999"/>
          </a:xfrm>
          <a:prstGeom prst="rect">
            <a:avLst/>
          </a:prstGeom>
          <a:noFill/>
        </p:spPr>
        <p:txBody>
          <a:bodyPr wrap="square" rtlCol="0">
            <a:spAutoFit/>
          </a:bodyPr>
          <a:lstStyle/>
          <a:p>
            <a:r>
              <a:rPr lang="en-US" sz="1200" dirty="0">
                <a:solidFill>
                  <a:schemeClr val="bg1"/>
                </a:solidFill>
              </a:rPr>
              <a:t>Tokyo, c. 1960</a:t>
            </a:r>
          </a:p>
        </p:txBody>
      </p:sp>
      <p:pic>
        <p:nvPicPr>
          <p:cNvPr id="6" name="Picture 5">
            <a:extLst>
              <a:ext uri="{FF2B5EF4-FFF2-40B4-BE49-F238E27FC236}">
                <a16:creationId xmlns:a16="http://schemas.microsoft.com/office/drawing/2014/main" id="{9D1F48F9-61A1-4A59-AA60-8C45EE6FA3B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424846" y="1782405"/>
            <a:ext cx="5233754" cy="2730274"/>
          </a:xfrm>
          <a:prstGeom prst="rect">
            <a:avLst/>
          </a:prstGeom>
        </p:spPr>
      </p:pic>
      <p:sp>
        <p:nvSpPr>
          <p:cNvPr id="8" name="TextBox 7">
            <a:extLst>
              <a:ext uri="{FF2B5EF4-FFF2-40B4-BE49-F238E27FC236}">
                <a16:creationId xmlns:a16="http://schemas.microsoft.com/office/drawing/2014/main" id="{ACC60FAD-9CC9-4C94-BE89-6647E3B5A1A5}"/>
              </a:ext>
            </a:extLst>
          </p:cNvPr>
          <p:cNvSpPr txBox="1"/>
          <p:nvPr/>
        </p:nvSpPr>
        <p:spPr>
          <a:xfrm>
            <a:off x="6424846" y="5121761"/>
            <a:ext cx="2949370" cy="276999"/>
          </a:xfrm>
          <a:prstGeom prst="rect">
            <a:avLst/>
          </a:prstGeom>
          <a:noFill/>
        </p:spPr>
        <p:txBody>
          <a:bodyPr wrap="square" rtlCol="0">
            <a:spAutoFit/>
          </a:bodyPr>
          <a:lstStyle/>
          <a:p>
            <a:r>
              <a:rPr lang="en-US" sz="1200" dirty="0" err="1">
                <a:solidFill>
                  <a:schemeClr val="bg1"/>
                </a:solidFill>
              </a:rPr>
              <a:t>Arato</a:t>
            </a:r>
            <a:r>
              <a:rPr lang="en-US" sz="1200" dirty="0">
                <a:solidFill>
                  <a:schemeClr val="bg1"/>
                </a:solidFill>
              </a:rPr>
              <a:t> </a:t>
            </a:r>
            <a:r>
              <a:rPr lang="en-US" sz="1200" dirty="0" err="1">
                <a:solidFill>
                  <a:schemeClr val="bg1"/>
                </a:solidFill>
              </a:rPr>
              <a:t>Isozaki</a:t>
            </a:r>
            <a:r>
              <a:rPr lang="en-US" sz="1200" dirty="0">
                <a:solidFill>
                  <a:schemeClr val="bg1"/>
                </a:solidFill>
              </a:rPr>
              <a:t>, </a:t>
            </a:r>
            <a:r>
              <a:rPr lang="en-US" sz="1200" i="1" dirty="0">
                <a:solidFill>
                  <a:schemeClr val="bg1"/>
                </a:solidFill>
              </a:rPr>
              <a:t>Clusters in the Air</a:t>
            </a:r>
            <a:r>
              <a:rPr lang="en-US" sz="1200" dirty="0">
                <a:solidFill>
                  <a:schemeClr val="bg1"/>
                </a:solidFill>
              </a:rPr>
              <a:t> (1962)</a:t>
            </a:r>
          </a:p>
        </p:txBody>
      </p:sp>
    </p:spTree>
    <p:extLst>
      <p:ext uri="{BB962C8B-B14F-4D97-AF65-F5344CB8AC3E}">
        <p14:creationId xmlns:p14="http://schemas.microsoft.com/office/powerpoint/2010/main" val="303311769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75BEFD7-B79F-4327-A7AD-134B5A8CFA2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33400" y="1076326"/>
            <a:ext cx="5050559" cy="3653238"/>
          </a:xfrm>
          <a:prstGeom prst="rect">
            <a:avLst/>
          </a:prstGeom>
        </p:spPr>
      </p:pic>
      <p:sp>
        <p:nvSpPr>
          <p:cNvPr id="5" name="TextBox 4">
            <a:extLst>
              <a:ext uri="{FF2B5EF4-FFF2-40B4-BE49-F238E27FC236}">
                <a16:creationId xmlns:a16="http://schemas.microsoft.com/office/drawing/2014/main" id="{1D46875B-CFE6-4A5C-88E2-62F96ADB8B02}"/>
              </a:ext>
            </a:extLst>
          </p:cNvPr>
          <p:cNvSpPr txBox="1"/>
          <p:nvPr/>
        </p:nvSpPr>
        <p:spPr>
          <a:xfrm>
            <a:off x="533400" y="5121761"/>
            <a:ext cx="2949370" cy="276999"/>
          </a:xfrm>
          <a:prstGeom prst="rect">
            <a:avLst/>
          </a:prstGeom>
          <a:noFill/>
        </p:spPr>
        <p:txBody>
          <a:bodyPr wrap="square" rtlCol="0">
            <a:spAutoFit/>
          </a:bodyPr>
          <a:lstStyle/>
          <a:p>
            <a:r>
              <a:rPr lang="en-US" sz="1200" dirty="0">
                <a:solidFill>
                  <a:schemeClr val="bg1"/>
                </a:solidFill>
              </a:rPr>
              <a:t>Tokyo, c. 1960</a:t>
            </a:r>
          </a:p>
        </p:txBody>
      </p:sp>
      <p:pic>
        <p:nvPicPr>
          <p:cNvPr id="7" name="Picture 6">
            <a:extLst>
              <a:ext uri="{FF2B5EF4-FFF2-40B4-BE49-F238E27FC236}">
                <a16:creationId xmlns:a16="http://schemas.microsoft.com/office/drawing/2014/main" id="{CAB4A246-9C95-4CDC-80C7-7FB1905BF598}"/>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326163" y="2337485"/>
            <a:ext cx="5326258" cy="2183027"/>
          </a:xfrm>
          <a:prstGeom prst="rect">
            <a:avLst/>
          </a:prstGeom>
        </p:spPr>
      </p:pic>
      <p:sp>
        <p:nvSpPr>
          <p:cNvPr id="9" name="TextBox 8">
            <a:extLst>
              <a:ext uri="{FF2B5EF4-FFF2-40B4-BE49-F238E27FC236}">
                <a16:creationId xmlns:a16="http://schemas.microsoft.com/office/drawing/2014/main" id="{247AA577-225F-440B-A548-E36B66AC8A55}"/>
              </a:ext>
            </a:extLst>
          </p:cNvPr>
          <p:cNvSpPr txBox="1"/>
          <p:nvPr/>
        </p:nvSpPr>
        <p:spPr>
          <a:xfrm>
            <a:off x="6743700" y="4664561"/>
            <a:ext cx="4764116" cy="253916"/>
          </a:xfrm>
          <a:prstGeom prst="rect">
            <a:avLst/>
          </a:prstGeom>
          <a:noFill/>
        </p:spPr>
        <p:txBody>
          <a:bodyPr wrap="square" rtlCol="0">
            <a:spAutoFit/>
          </a:bodyPr>
          <a:lstStyle/>
          <a:p>
            <a:pPr algn="r"/>
            <a:r>
              <a:rPr lang="en-US" sz="1000" dirty="0">
                <a:solidFill>
                  <a:schemeClr val="bg1"/>
                </a:solidFill>
              </a:rPr>
              <a:t>Source: Bureau of General Affairs, TMG</a:t>
            </a:r>
          </a:p>
        </p:txBody>
      </p:sp>
    </p:spTree>
    <p:extLst>
      <p:ext uri="{BB962C8B-B14F-4D97-AF65-F5344CB8AC3E}">
        <p14:creationId xmlns:p14="http://schemas.microsoft.com/office/powerpoint/2010/main" val="60636593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75BEFD7-B79F-4327-A7AD-134B5A8CFA29}"/>
              </a:ext>
            </a:extLst>
          </p:cNvPr>
          <p:cNvPicPr>
            <a:picLocks noChangeAspect="1"/>
          </p:cNvPicPr>
          <p:nvPr/>
        </p:nvPicPr>
        <p:blipFill rotWithShape="1">
          <a:blip r:embed="rId3">
            <a:extLst>
              <a:ext uri="{28A0092B-C50C-407E-A947-70E740481C1C}">
                <a14:useLocalDpi xmlns:a14="http://schemas.microsoft.com/office/drawing/2010/main" val="0"/>
              </a:ext>
            </a:extLst>
          </a:blip>
          <a:srcRect t="4121"/>
          <a:stretch/>
        </p:blipFill>
        <p:spPr>
          <a:xfrm>
            <a:off x="412406" y="1557657"/>
            <a:ext cx="5521669" cy="3183093"/>
          </a:xfrm>
          <a:prstGeom prst="rect">
            <a:avLst/>
          </a:prstGeom>
        </p:spPr>
      </p:pic>
      <p:sp>
        <p:nvSpPr>
          <p:cNvPr id="5" name="TextBox 4">
            <a:extLst>
              <a:ext uri="{FF2B5EF4-FFF2-40B4-BE49-F238E27FC236}">
                <a16:creationId xmlns:a16="http://schemas.microsoft.com/office/drawing/2014/main" id="{1D46875B-CFE6-4A5C-88E2-62F96ADB8B02}"/>
              </a:ext>
            </a:extLst>
          </p:cNvPr>
          <p:cNvSpPr txBox="1"/>
          <p:nvPr/>
        </p:nvSpPr>
        <p:spPr>
          <a:xfrm>
            <a:off x="412406" y="5121761"/>
            <a:ext cx="2949370" cy="276999"/>
          </a:xfrm>
          <a:prstGeom prst="rect">
            <a:avLst/>
          </a:prstGeom>
          <a:noFill/>
        </p:spPr>
        <p:txBody>
          <a:bodyPr wrap="square" rtlCol="0">
            <a:spAutoFit/>
          </a:bodyPr>
          <a:lstStyle/>
          <a:p>
            <a:r>
              <a:rPr lang="en-US" sz="1200" dirty="0" err="1">
                <a:solidFill>
                  <a:schemeClr val="bg1"/>
                </a:solidFill>
              </a:rPr>
              <a:t>Kisho</a:t>
            </a:r>
            <a:r>
              <a:rPr lang="en-US" sz="1200" dirty="0">
                <a:solidFill>
                  <a:schemeClr val="bg1"/>
                </a:solidFill>
              </a:rPr>
              <a:t> </a:t>
            </a:r>
            <a:r>
              <a:rPr lang="en-US" sz="1200" dirty="0" err="1">
                <a:solidFill>
                  <a:schemeClr val="bg1"/>
                </a:solidFill>
              </a:rPr>
              <a:t>Kurokawa</a:t>
            </a:r>
            <a:r>
              <a:rPr lang="en-US" sz="1200" dirty="0">
                <a:solidFill>
                  <a:schemeClr val="bg1"/>
                </a:solidFill>
              </a:rPr>
              <a:t>, </a:t>
            </a:r>
            <a:r>
              <a:rPr lang="en-US" sz="1200" i="1" dirty="0">
                <a:solidFill>
                  <a:schemeClr val="bg1"/>
                </a:solidFill>
              </a:rPr>
              <a:t>Floating City </a:t>
            </a:r>
            <a:r>
              <a:rPr lang="en-US" sz="1200" dirty="0">
                <a:solidFill>
                  <a:schemeClr val="bg1"/>
                </a:solidFill>
              </a:rPr>
              <a:t>(1961)</a:t>
            </a:r>
          </a:p>
        </p:txBody>
      </p:sp>
      <p:pic>
        <p:nvPicPr>
          <p:cNvPr id="6" name="Picture 5">
            <a:extLst>
              <a:ext uri="{FF2B5EF4-FFF2-40B4-BE49-F238E27FC236}">
                <a16:creationId xmlns:a16="http://schemas.microsoft.com/office/drawing/2014/main" id="{9D1F48F9-61A1-4A59-AA60-8C45EE6FA3B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493830" y="1557657"/>
            <a:ext cx="5095786" cy="3179770"/>
          </a:xfrm>
          <a:prstGeom prst="rect">
            <a:avLst/>
          </a:prstGeom>
        </p:spPr>
      </p:pic>
      <p:sp>
        <p:nvSpPr>
          <p:cNvPr id="8" name="TextBox 7">
            <a:extLst>
              <a:ext uri="{FF2B5EF4-FFF2-40B4-BE49-F238E27FC236}">
                <a16:creationId xmlns:a16="http://schemas.microsoft.com/office/drawing/2014/main" id="{ACC60FAD-9CC9-4C94-BE89-6647E3B5A1A5}"/>
              </a:ext>
            </a:extLst>
          </p:cNvPr>
          <p:cNvSpPr txBox="1"/>
          <p:nvPr/>
        </p:nvSpPr>
        <p:spPr>
          <a:xfrm>
            <a:off x="6424846" y="5121761"/>
            <a:ext cx="2949370" cy="276999"/>
          </a:xfrm>
          <a:prstGeom prst="rect">
            <a:avLst/>
          </a:prstGeom>
          <a:noFill/>
        </p:spPr>
        <p:txBody>
          <a:bodyPr wrap="square" rtlCol="0">
            <a:spAutoFit/>
          </a:bodyPr>
          <a:lstStyle/>
          <a:p>
            <a:r>
              <a:rPr lang="en-US" sz="1200" dirty="0" err="1">
                <a:solidFill>
                  <a:schemeClr val="bg1"/>
                </a:solidFill>
              </a:rPr>
              <a:t>Arato</a:t>
            </a:r>
            <a:r>
              <a:rPr lang="en-US" sz="1200" dirty="0">
                <a:solidFill>
                  <a:schemeClr val="bg1"/>
                </a:solidFill>
              </a:rPr>
              <a:t> </a:t>
            </a:r>
            <a:r>
              <a:rPr lang="en-US" sz="1200" dirty="0" err="1">
                <a:solidFill>
                  <a:schemeClr val="bg1"/>
                </a:solidFill>
              </a:rPr>
              <a:t>Isozaki</a:t>
            </a:r>
            <a:r>
              <a:rPr lang="en-US" sz="1200" dirty="0">
                <a:solidFill>
                  <a:schemeClr val="bg1"/>
                </a:solidFill>
              </a:rPr>
              <a:t>, </a:t>
            </a:r>
            <a:r>
              <a:rPr lang="en-US" sz="1200" i="1" dirty="0">
                <a:solidFill>
                  <a:schemeClr val="bg1"/>
                </a:solidFill>
              </a:rPr>
              <a:t>Join Core System </a:t>
            </a:r>
            <a:r>
              <a:rPr lang="en-US" sz="1200" dirty="0">
                <a:solidFill>
                  <a:schemeClr val="bg1"/>
                </a:solidFill>
              </a:rPr>
              <a:t>(1960)</a:t>
            </a:r>
          </a:p>
        </p:txBody>
      </p:sp>
    </p:spTree>
    <p:extLst>
      <p:ext uri="{BB962C8B-B14F-4D97-AF65-F5344CB8AC3E}">
        <p14:creationId xmlns:p14="http://schemas.microsoft.com/office/powerpoint/2010/main" val="114536110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75BEFD7-B79F-4327-A7AD-134B5A8CFA2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345857" y="496046"/>
            <a:ext cx="3654768" cy="5515866"/>
          </a:xfrm>
          <a:prstGeom prst="rect">
            <a:avLst/>
          </a:prstGeom>
        </p:spPr>
      </p:pic>
      <p:sp>
        <p:nvSpPr>
          <p:cNvPr id="5" name="TextBox 4">
            <a:extLst>
              <a:ext uri="{FF2B5EF4-FFF2-40B4-BE49-F238E27FC236}">
                <a16:creationId xmlns:a16="http://schemas.microsoft.com/office/drawing/2014/main" id="{1D46875B-CFE6-4A5C-88E2-62F96ADB8B02}"/>
              </a:ext>
            </a:extLst>
          </p:cNvPr>
          <p:cNvSpPr txBox="1"/>
          <p:nvPr/>
        </p:nvSpPr>
        <p:spPr>
          <a:xfrm>
            <a:off x="1345857" y="6287352"/>
            <a:ext cx="2949370" cy="276999"/>
          </a:xfrm>
          <a:prstGeom prst="rect">
            <a:avLst/>
          </a:prstGeom>
          <a:noFill/>
        </p:spPr>
        <p:txBody>
          <a:bodyPr wrap="square" rtlCol="0">
            <a:spAutoFit/>
          </a:bodyPr>
          <a:lstStyle/>
          <a:p>
            <a:r>
              <a:rPr lang="en-US" sz="1200" dirty="0" err="1">
                <a:solidFill>
                  <a:schemeClr val="bg1"/>
                </a:solidFill>
              </a:rPr>
              <a:t>Kisho</a:t>
            </a:r>
            <a:r>
              <a:rPr lang="en-US" sz="1200" dirty="0">
                <a:solidFill>
                  <a:schemeClr val="bg1"/>
                </a:solidFill>
              </a:rPr>
              <a:t> </a:t>
            </a:r>
            <a:r>
              <a:rPr lang="en-US" sz="1200" dirty="0" err="1">
                <a:solidFill>
                  <a:schemeClr val="bg1"/>
                </a:solidFill>
              </a:rPr>
              <a:t>Kurokawa</a:t>
            </a:r>
            <a:r>
              <a:rPr lang="en-US" sz="1200" dirty="0">
                <a:solidFill>
                  <a:schemeClr val="bg1"/>
                </a:solidFill>
              </a:rPr>
              <a:t>, </a:t>
            </a:r>
            <a:r>
              <a:rPr lang="en-US" sz="1200" i="1" dirty="0">
                <a:solidFill>
                  <a:schemeClr val="bg1"/>
                </a:solidFill>
              </a:rPr>
              <a:t>Helix City </a:t>
            </a:r>
            <a:r>
              <a:rPr lang="en-US" sz="1200" dirty="0">
                <a:solidFill>
                  <a:schemeClr val="bg1"/>
                </a:solidFill>
              </a:rPr>
              <a:t>(1961)</a:t>
            </a:r>
          </a:p>
        </p:txBody>
      </p:sp>
      <p:pic>
        <p:nvPicPr>
          <p:cNvPr id="6" name="Picture 5">
            <a:extLst>
              <a:ext uri="{FF2B5EF4-FFF2-40B4-BE49-F238E27FC236}">
                <a16:creationId xmlns:a16="http://schemas.microsoft.com/office/drawing/2014/main" id="{9D1F48F9-61A1-4A59-AA60-8C45EE6FA3B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493830" y="1557657"/>
            <a:ext cx="5095786" cy="3179770"/>
          </a:xfrm>
          <a:prstGeom prst="rect">
            <a:avLst/>
          </a:prstGeom>
        </p:spPr>
      </p:pic>
      <p:sp>
        <p:nvSpPr>
          <p:cNvPr id="8" name="TextBox 7">
            <a:extLst>
              <a:ext uri="{FF2B5EF4-FFF2-40B4-BE49-F238E27FC236}">
                <a16:creationId xmlns:a16="http://schemas.microsoft.com/office/drawing/2014/main" id="{ACC60FAD-9CC9-4C94-BE89-6647E3B5A1A5}"/>
              </a:ext>
            </a:extLst>
          </p:cNvPr>
          <p:cNvSpPr txBox="1"/>
          <p:nvPr/>
        </p:nvSpPr>
        <p:spPr>
          <a:xfrm>
            <a:off x="6424846" y="5121761"/>
            <a:ext cx="2949370" cy="276999"/>
          </a:xfrm>
          <a:prstGeom prst="rect">
            <a:avLst/>
          </a:prstGeom>
          <a:noFill/>
        </p:spPr>
        <p:txBody>
          <a:bodyPr wrap="square" rtlCol="0">
            <a:spAutoFit/>
          </a:bodyPr>
          <a:lstStyle/>
          <a:p>
            <a:r>
              <a:rPr lang="en-US" sz="1200" dirty="0" err="1">
                <a:solidFill>
                  <a:schemeClr val="bg1"/>
                </a:solidFill>
              </a:rPr>
              <a:t>Arato</a:t>
            </a:r>
            <a:r>
              <a:rPr lang="en-US" sz="1200" dirty="0">
                <a:solidFill>
                  <a:schemeClr val="bg1"/>
                </a:solidFill>
              </a:rPr>
              <a:t> </a:t>
            </a:r>
            <a:r>
              <a:rPr lang="en-US" sz="1200" dirty="0" err="1">
                <a:solidFill>
                  <a:schemeClr val="bg1"/>
                </a:solidFill>
              </a:rPr>
              <a:t>Isozaki</a:t>
            </a:r>
            <a:r>
              <a:rPr lang="en-US" sz="1200" dirty="0">
                <a:solidFill>
                  <a:schemeClr val="bg1"/>
                </a:solidFill>
              </a:rPr>
              <a:t>, </a:t>
            </a:r>
            <a:r>
              <a:rPr lang="en-US" sz="1200" i="1" dirty="0">
                <a:solidFill>
                  <a:schemeClr val="bg1"/>
                </a:solidFill>
              </a:rPr>
              <a:t>Join Core System </a:t>
            </a:r>
            <a:r>
              <a:rPr lang="en-US" sz="1200" dirty="0">
                <a:solidFill>
                  <a:schemeClr val="bg1"/>
                </a:solidFill>
              </a:rPr>
              <a:t>(1960)</a:t>
            </a:r>
          </a:p>
        </p:txBody>
      </p:sp>
    </p:spTree>
    <p:extLst>
      <p:ext uri="{BB962C8B-B14F-4D97-AF65-F5344CB8AC3E}">
        <p14:creationId xmlns:p14="http://schemas.microsoft.com/office/powerpoint/2010/main" val="83596974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1368C76-A64B-4572-B8E9-85B3BBE3A2B4}"/>
              </a:ext>
            </a:extLst>
          </p:cNvPr>
          <p:cNvSpPr txBox="1"/>
          <p:nvPr/>
        </p:nvSpPr>
        <p:spPr>
          <a:xfrm>
            <a:off x="1333500" y="2839303"/>
            <a:ext cx="9525000" cy="830997"/>
          </a:xfrm>
          <a:prstGeom prst="rect">
            <a:avLst/>
          </a:prstGeom>
          <a:noFill/>
        </p:spPr>
        <p:txBody>
          <a:bodyPr wrap="square" rtlCol="0">
            <a:spAutoFit/>
          </a:bodyPr>
          <a:lstStyle/>
          <a:p>
            <a:pPr algn="ctr"/>
            <a:r>
              <a:rPr lang="en-US" sz="4800" dirty="0">
                <a:solidFill>
                  <a:schemeClr val="bg1"/>
                </a:solidFill>
              </a:rPr>
              <a:t>BIODYNAMICISM</a:t>
            </a:r>
          </a:p>
        </p:txBody>
      </p:sp>
    </p:spTree>
    <p:extLst>
      <p:ext uri="{BB962C8B-B14F-4D97-AF65-F5344CB8AC3E}">
        <p14:creationId xmlns:p14="http://schemas.microsoft.com/office/powerpoint/2010/main" val="324303208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1368C76-A64B-4572-B8E9-85B3BBE3A2B4}"/>
              </a:ext>
            </a:extLst>
          </p:cNvPr>
          <p:cNvSpPr txBox="1"/>
          <p:nvPr/>
        </p:nvSpPr>
        <p:spPr>
          <a:xfrm>
            <a:off x="1571625" y="1874728"/>
            <a:ext cx="9525000" cy="3108543"/>
          </a:xfrm>
          <a:prstGeom prst="rect">
            <a:avLst/>
          </a:prstGeom>
          <a:noFill/>
        </p:spPr>
        <p:txBody>
          <a:bodyPr wrap="square" rtlCol="0">
            <a:spAutoFit/>
          </a:bodyPr>
          <a:lstStyle/>
          <a:p>
            <a:r>
              <a:rPr lang="en-US" sz="3200" dirty="0">
                <a:solidFill>
                  <a:schemeClr val="bg1"/>
                </a:solidFill>
              </a:rPr>
              <a:t>“We regard human society as a vital process – a continuous development from atom to nebula. The reason why we use such a biological word, </a:t>
            </a:r>
            <a:r>
              <a:rPr lang="en-US" sz="3200" i="1" dirty="0">
                <a:solidFill>
                  <a:schemeClr val="bg1"/>
                </a:solidFill>
              </a:rPr>
              <a:t>metabolism</a:t>
            </a:r>
            <a:r>
              <a:rPr lang="en-US" sz="3200" dirty="0">
                <a:solidFill>
                  <a:schemeClr val="bg1"/>
                </a:solidFill>
              </a:rPr>
              <a:t>, is that </a:t>
            </a:r>
            <a:r>
              <a:rPr lang="en-US" sz="3200" b="1" dirty="0">
                <a:solidFill>
                  <a:srgbClr val="FF0000"/>
                </a:solidFill>
              </a:rPr>
              <a:t>we believe design and technology should be a denotation of human vitality</a:t>
            </a:r>
            <a:r>
              <a:rPr lang="en-US" sz="3200" dirty="0">
                <a:solidFill>
                  <a:schemeClr val="bg1"/>
                </a:solidFill>
              </a:rPr>
              <a:t>.”</a:t>
            </a:r>
          </a:p>
          <a:p>
            <a:endParaRPr lang="en-US" dirty="0">
              <a:solidFill>
                <a:schemeClr val="bg1"/>
              </a:solidFill>
            </a:endParaRPr>
          </a:p>
          <a:p>
            <a:r>
              <a:rPr lang="en-US" dirty="0">
                <a:solidFill>
                  <a:schemeClr val="bg1"/>
                </a:solidFill>
              </a:rPr>
              <a:t>Noboru Kawazoe </a:t>
            </a:r>
          </a:p>
        </p:txBody>
      </p:sp>
    </p:spTree>
    <p:extLst>
      <p:ext uri="{BB962C8B-B14F-4D97-AF65-F5344CB8AC3E}">
        <p14:creationId xmlns:p14="http://schemas.microsoft.com/office/powerpoint/2010/main" val="36768612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75BEFD7-B79F-4327-A7AD-134B5A8CFA29}"/>
              </a:ext>
            </a:extLst>
          </p:cNvPr>
          <p:cNvPicPr>
            <a:picLocks noChangeAspect="1"/>
          </p:cNvPicPr>
          <p:nvPr/>
        </p:nvPicPr>
        <p:blipFill rotWithShape="1">
          <a:blip r:embed="rId3">
            <a:extLst>
              <a:ext uri="{28A0092B-C50C-407E-A947-70E740481C1C}">
                <a14:useLocalDpi xmlns:a14="http://schemas.microsoft.com/office/drawing/2010/main" val="0"/>
              </a:ext>
            </a:extLst>
          </a:blip>
          <a:srcRect l="31750" t="3292" r="3035" b="5760"/>
          <a:stretch/>
        </p:blipFill>
        <p:spPr>
          <a:xfrm>
            <a:off x="4475183" y="1682496"/>
            <a:ext cx="3068579" cy="3035808"/>
          </a:xfrm>
          <a:prstGeom prst="rect">
            <a:avLst/>
          </a:prstGeom>
        </p:spPr>
      </p:pic>
      <p:sp>
        <p:nvSpPr>
          <p:cNvPr id="5" name="TextBox 4">
            <a:extLst>
              <a:ext uri="{FF2B5EF4-FFF2-40B4-BE49-F238E27FC236}">
                <a16:creationId xmlns:a16="http://schemas.microsoft.com/office/drawing/2014/main" id="{1D46875B-CFE6-4A5C-88E2-62F96ADB8B02}"/>
              </a:ext>
            </a:extLst>
          </p:cNvPr>
          <p:cNvSpPr txBox="1"/>
          <p:nvPr/>
        </p:nvSpPr>
        <p:spPr>
          <a:xfrm>
            <a:off x="4395911" y="5075595"/>
            <a:ext cx="2949370" cy="646331"/>
          </a:xfrm>
          <a:prstGeom prst="rect">
            <a:avLst/>
          </a:prstGeom>
          <a:noFill/>
        </p:spPr>
        <p:txBody>
          <a:bodyPr wrap="square" rtlCol="0">
            <a:spAutoFit/>
          </a:bodyPr>
          <a:lstStyle/>
          <a:p>
            <a:r>
              <a:rPr lang="en-US" dirty="0">
                <a:solidFill>
                  <a:schemeClr val="bg1"/>
                </a:solidFill>
              </a:rPr>
              <a:t>Kenzo </a:t>
            </a:r>
            <a:r>
              <a:rPr lang="en-US" dirty="0" err="1">
                <a:solidFill>
                  <a:schemeClr val="bg1"/>
                </a:solidFill>
              </a:rPr>
              <a:t>Tange</a:t>
            </a:r>
            <a:endParaRPr lang="en-US" dirty="0">
              <a:solidFill>
                <a:schemeClr val="bg1"/>
              </a:solidFill>
            </a:endParaRPr>
          </a:p>
          <a:p>
            <a:r>
              <a:rPr lang="en-US" dirty="0">
                <a:solidFill>
                  <a:schemeClr val="bg1"/>
                </a:solidFill>
              </a:rPr>
              <a:t>Japanese, 1913 - 2005</a:t>
            </a:r>
          </a:p>
        </p:txBody>
      </p:sp>
      <p:pic>
        <p:nvPicPr>
          <p:cNvPr id="6" name="Picture 5">
            <a:extLst>
              <a:ext uri="{FF2B5EF4-FFF2-40B4-BE49-F238E27FC236}">
                <a16:creationId xmlns:a16="http://schemas.microsoft.com/office/drawing/2014/main" id="{9D1F48F9-61A1-4A59-AA60-8C45EE6FA3B1}"/>
              </a:ext>
            </a:extLst>
          </p:cNvPr>
          <p:cNvPicPr>
            <a:picLocks noChangeAspect="1"/>
          </p:cNvPicPr>
          <p:nvPr/>
        </p:nvPicPr>
        <p:blipFill rotWithShape="1">
          <a:blip r:embed="rId4">
            <a:extLst>
              <a:ext uri="{28A0092B-C50C-407E-A947-70E740481C1C}">
                <a14:useLocalDpi xmlns:a14="http://schemas.microsoft.com/office/drawing/2010/main" val="0"/>
              </a:ext>
            </a:extLst>
          </a:blip>
          <a:srcRect r="27242"/>
          <a:stretch/>
        </p:blipFill>
        <p:spPr>
          <a:xfrm>
            <a:off x="8206021" y="1682496"/>
            <a:ext cx="3319229" cy="3035808"/>
          </a:xfrm>
          <a:prstGeom prst="rect">
            <a:avLst/>
          </a:prstGeom>
        </p:spPr>
      </p:pic>
      <p:sp>
        <p:nvSpPr>
          <p:cNvPr id="7" name="TextBox 6">
            <a:extLst>
              <a:ext uri="{FF2B5EF4-FFF2-40B4-BE49-F238E27FC236}">
                <a16:creationId xmlns:a16="http://schemas.microsoft.com/office/drawing/2014/main" id="{DA626A8A-462C-44F3-9748-14847954DA6C}"/>
              </a:ext>
            </a:extLst>
          </p:cNvPr>
          <p:cNvSpPr txBox="1"/>
          <p:nvPr/>
        </p:nvSpPr>
        <p:spPr>
          <a:xfrm>
            <a:off x="8206021" y="5075595"/>
            <a:ext cx="2949370" cy="646331"/>
          </a:xfrm>
          <a:prstGeom prst="rect">
            <a:avLst/>
          </a:prstGeom>
          <a:noFill/>
        </p:spPr>
        <p:txBody>
          <a:bodyPr wrap="square" rtlCol="0">
            <a:spAutoFit/>
          </a:bodyPr>
          <a:lstStyle/>
          <a:p>
            <a:r>
              <a:rPr lang="en-US" dirty="0" err="1">
                <a:solidFill>
                  <a:schemeClr val="bg1"/>
                </a:solidFill>
              </a:rPr>
              <a:t>Fumihiko</a:t>
            </a:r>
            <a:r>
              <a:rPr lang="en-US" dirty="0">
                <a:solidFill>
                  <a:schemeClr val="bg1"/>
                </a:solidFill>
              </a:rPr>
              <a:t> Maki</a:t>
            </a:r>
          </a:p>
          <a:p>
            <a:r>
              <a:rPr lang="en-US" dirty="0">
                <a:solidFill>
                  <a:schemeClr val="bg1"/>
                </a:solidFill>
              </a:rPr>
              <a:t>Japanese, 1928 - Present</a:t>
            </a:r>
          </a:p>
        </p:txBody>
      </p:sp>
      <p:pic>
        <p:nvPicPr>
          <p:cNvPr id="9" name="Picture 8">
            <a:extLst>
              <a:ext uri="{FF2B5EF4-FFF2-40B4-BE49-F238E27FC236}">
                <a16:creationId xmlns:a16="http://schemas.microsoft.com/office/drawing/2014/main" id="{5FEF0E05-BFA2-4EB4-98C5-FE0A32875E18}"/>
              </a:ext>
            </a:extLst>
          </p:cNvPr>
          <p:cNvPicPr>
            <a:picLocks noChangeAspect="1"/>
          </p:cNvPicPr>
          <p:nvPr/>
        </p:nvPicPr>
        <p:blipFill rotWithShape="1">
          <a:blip r:embed="rId5">
            <a:extLst>
              <a:ext uri="{28A0092B-C50C-407E-A947-70E740481C1C}">
                <a14:useLocalDpi xmlns:a14="http://schemas.microsoft.com/office/drawing/2010/main" val="0"/>
              </a:ext>
            </a:extLst>
          </a:blip>
          <a:srcRect t="21117" b="13604"/>
          <a:stretch/>
        </p:blipFill>
        <p:spPr>
          <a:xfrm>
            <a:off x="666750" y="1683880"/>
            <a:ext cx="3146174" cy="3034424"/>
          </a:xfrm>
          <a:prstGeom prst="rect">
            <a:avLst/>
          </a:prstGeom>
        </p:spPr>
      </p:pic>
      <p:sp>
        <p:nvSpPr>
          <p:cNvPr id="10" name="TextBox 9">
            <a:extLst>
              <a:ext uri="{FF2B5EF4-FFF2-40B4-BE49-F238E27FC236}">
                <a16:creationId xmlns:a16="http://schemas.microsoft.com/office/drawing/2014/main" id="{D0211460-D931-48D6-A4C7-755244F074DB}"/>
              </a:ext>
            </a:extLst>
          </p:cNvPr>
          <p:cNvSpPr txBox="1"/>
          <p:nvPr/>
        </p:nvSpPr>
        <p:spPr>
          <a:xfrm>
            <a:off x="666750" y="5075595"/>
            <a:ext cx="2949370" cy="646331"/>
          </a:xfrm>
          <a:prstGeom prst="rect">
            <a:avLst/>
          </a:prstGeom>
          <a:noFill/>
        </p:spPr>
        <p:txBody>
          <a:bodyPr wrap="square" rtlCol="0">
            <a:spAutoFit/>
          </a:bodyPr>
          <a:lstStyle/>
          <a:p>
            <a:r>
              <a:rPr lang="en-US" dirty="0" err="1">
                <a:solidFill>
                  <a:schemeClr val="bg1"/>
                </a:solidFill>
              </a:rPr>
              <a:t>Kisho</a:t>
            </a:r>
            <a:r>
              <a:rPr lang="en-US" dirty="0">
                <a:solidFill>
                  <a:schemeClr val="bg1"/>
                </a:solidFill>
              </a:rPr>
              <a:t> </a:t>
            </a:r>
            <a:r>
              <a:rPr lang="en-US" dirty="0" err="1">
                <a:solidFill>
                  <a:schemeClr val="bg1"/>
                </a:solidFill>
              </a:rPr>
              <a:t>Kurokawa</a:t>
            </a:r>
            <a:endParaRPr lang="en-US" dirty="0">
              <a:solidFill>
                <a:schemeClr val="bg1"/>
              </a:solidFill>
            </a:endParaRPr>
          </a:p>
          <a:p>
            <a:r>
              <a:rPr lang="en-US" dirty="0">
                <a:solidFill>
                  <a:schemeClr val="bg1"/>
                </a:solidFill>
              </a:rPr>
              <a:t>Japanese, 1934 - 2007</a:t>
            </a:r>
          </a:p>
        </p:txBody>
      </p:sp>
    </p:spTree>
    <p:extLst>
      <p:ext uri="{BB962C8B-B14F-4D97-AF65-F5344CB8AC3E}">
        <p14:creationId xmlns:p14="http://schemas.microsoft.com/office/powerpoint/2010/main" val="22177773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C0A3D23-FC3B-482E-A224-753A6A9122B4}"/>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290280" y="412880"/>
            <a:ext cx="4245272" cy="5968870"/>
          </a:xfrm>
          <a:prstGeom prst="rect">
            <a:avLst/>
          </a:prstGeom>
        </p:spPr>
      </p:pic>
      <p:pic>
        <p:nvPicPr>
          <p:cNvPr id="7" name="Picture 6">
            <a:extLst>
              <a:ext uri="{FF2B5EF4-FFF2-40B4-BE49-F238E27FC236}">
                <a16:creationId xmlns:a16="http://schemas.microsoft.com/office/drawing/2014/main" id="{2C0A3D23-FC3B-482E-A224-753A6A9122B4}"/>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6157349" y="412880"/>
            <a:ext cx="4744371" cy="5210732"/>
          </a:xfrm>
          <a:prstGeom prst="rect">
            <a:avLst/>
          </a:prstGeom>
        </p:spPr>
      </p:pic>
      <p:sp>
        <p:nvSpPr>
          <p:cNvPr id="5" name="TextBox 4">
            <a:extLst>
              <a:ext uri="{FF2B5EF4-FFF2-40B4-BE49-F238E27FC236}">
                <a16:creationId xmlns:a16="http://schemas.microsoft.com/office/drawing/2014/main" id="{31E27EB0-5285-408F-96F9-9693219E7532}"/>
              </a:ext>
            </a:extLst>
          </p:cNvPr>
          <p:cNvSpPr txBox="1"/>
          <p:nvPr/>
        </p:nvSpPr>
        <p:spPr>
          <a:xfrm>
            <a:off x="7961425" y="6187081"/>
            <a:ext cx="3431517" cy="276999"/>
          </a:xfrm>
          <a:prstGeom prst="rect">
            <a:avLst/>
          </a:prstGeom>
          <a:noFill/>
        </p:spPr>
        <p:txBody>
          <a:bodyPr wrap="none" rtlCol="0">
            <a:spAutoFit/>
          </a:bodyPr>
          <a:lstStyle/>
          <a:p>
            <a:pPr algn="r"/>
            <a:r>
              <a:rPr lang="en-US" sz="1200" dirty="0"/>
              <a:t>Proposal for organizational structure, CIAM 4 (1936)</a:t>
            </a:r>
          </a:p>
        </p:txBody>
      </p:sp>
    </p:spTree>
    <p:extLst>
      <p:ext uri="{BB962C8B-B14F-4D97-AF65-F5344CB8AC3E}">
        <p14:creationId xmlns:p14="http://schemas.microsoft.com/office/powerpoint/2010/main" val="264794143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75BEFD7-B79F-4327-A7AD-134B5A8CFA29}"/>
              </a:ext>
            </a:extLst>
          </p:cNvPr>
          <p:cNvPicPr>
            <a:picLocks noChangeAspect="1"/>
          </p:cNvPicPr>
          <p:nvPr/>
        </p:nvPicPr>
        <p:blipFill rotWithShape="1">
          <a:blip r:embed="rId3">
            <a:extLst>
              <a:ext uri="{28A0092B-C50C-407E-A947-70E740481C1C}">
                <a14:useLocalDpi xmlns:a14="http://schemas.microsoft.com/office/drawing/2010/main" val="0"/>
              </a:ext>
            </a:extLst>
          </a:blip>
          <a:srcRect l="31750" t="3292" r="3035" b="5760"/>
          <a:stretch/>
        </p:blipFill>
        <p:spPr>
          <a:xfrm>
            <a:off x="4475183" y="1682496"/>
            <a:ext cx="3068579" cy="3035808"/>
          </a:xfrm>
          <a:prstGeom prst="rect">
            <a:avLst/>
          </a:prstGeom>
        </p:spPr>
      </p:pic>
      <p:sp>
        <p:nvSpPr>
          <p:cNvPr id="5" name="TextBox 4">
            <a:extLst>
              <a:ext uri="{FF2B5EF4-FFF2-40B4-BE49-F238E27FC236}">
                <a16:creationId xmlns:a16="http://schemas.microsoft.com/office/drawing/2014/main" id="{1D46875B-CFE6-4A5C-88E2-62F96ADB8B02}"/>
              </a:ext>
            </a:extLst>
          </p:cNvPr>
          <p:cNvSpPr txBox="1"/>
          <p:nvPr/>
        </p:nvSpPr>
        <p:spPr>
          <a:xfrm>
            <a:off x="4395911" y="5075595"/>
            <a:ext cx="2949370" cy="646331"/>
          </a:xfrm>
          <a:prstGeom prst="rect">
            <a:avLst/>
          </a:prstGeom>
          <a:noFill/>
        </p:spPr>
        <p:txBody>
          <a:bodyPr wrap="square" rtlCol="0">
            <a:spAutoFit/>
          </a:bodyPr>
          <a:lstStyle/>
          <a:p>
            <a:r>
              <a:rPr lang="en-US" dirty="0">
                <a:solidFill>
                  <a:schemeClr val="bg1"/>
                </a:solidFill>
              </a:rPr>
              <a:t>Kenzo </a:t>
            </a:r>
            <a:r>
              <a:rPr lang="en-US" dirty="0" err="1">
                <a:solidFill>
                  <a:schemeClr val="bg1"/>
                </a:solidFill>
              </a:rPr>
              <a:t>Tange</a:t>
            </a:r>
            <a:endParaRPr lang="en-US" dirty="0">
              <a:solidFill>
                <a:schemeClr val="bg1"/>
              </a:solidFill>
            </a:endParaRPr>
          </a:p>
          <a:p>
            <a:r>
              <a:rPr lang="en-US" dirty="0">
                <a:solidFill>
                  <a:schemeClr val="bg1"/>
                </a:solidFill>
              </a:rPr>
              <a:t>Japanese, 1913 - 2005</a:t>
            </a:r>
          </a:p>
        </p:txBody>
      </p:sp>
      <p:pic>
        <p:nvPicPr>
          <p:cNvPr id="6" name="Picture 5">
            <a:extLst>
              <a:ext uri="{FF2B5EF4-FFF2-40B4-BE49-F238E27FC236}">
                <a16:creationId xmlns:a16="http://schemas.microsoft.com/office/drawing/2014/main" id="{9D1F48F9-61A1-4A59-AA60-8C45EE6FA3B1}"/>
              </a:ext>
            </a:extLst>
          </p:cNvPr>
          <p:cNvPicPr>
            <a:picLocks noChangeAspect="1"/>
          </p:cNvPicPr>
          <p:nvPr/>
        </p:nvPicPr>
        <p:blipFill rotWithShape="1">
          <a:blip r:embed="rId4">
            <a:extLst>
              <a:ext uri="{28A0092B-C50C-407E-A947-70E740481C1C}">
                <a14:useLocalDpi xmlns:a14="http://schemas.microsoft.com/office/drawing/2010/main" val="0"/>
              </a:ext>
            </a:extLst>
          </a:blip>
          <a:srcRect r="27242"/>
          <a:stretch/>
        </p:blipFill>
        <p:spPr>
          <a:xfrm>
            <a:off x="8206021" y="1682496"/>
            <a:ext cx="3319229" cy="3035808"/>
          </a:xfrm>
          <a:prstGeom prst="rect">
            <a:avLst/>
          </a:prstGeom>
        </p:spPr>
      </p:pic>
      <p:sp>
        <p:nvSpPr>
          <p:cNvPr id="7" name="TextBox 6">
            <a:extLst>
              <a:ext uri="{FF2B5EF4-FFF2-40B4-BE49-F238E27FC236}">
                <a16:creationId xmlns:a16="http://schemas.microsoft.com/office/drawing/2014/main" id="{DA626A8A-462C-44F3-9748-14847954DA6C}"/>
              </a:ext>
            </a:extLst>
          </p:cNvPr>
          <p:cNvSpPr txBox="1"/>
          <p:nvPr/>
        </p:nvSpPr>
        <p:spPr>
          <a:xfrm>
            <a:off x="8206021" y="5075595"/>
            <a:ext cx="2949370" cy="646331"/>
          </a:xfrm>
          <a:prstGeom prst="rect">
            <a:avLst/>
          </a:prstGeom>
          <a:noFill/>
        </p:spPr>
        <p:txBody>
          <a:bodyPr wrap="square" rtlCol="0">
            <a:spAutoFit/>
          </a:bodyPr>
          <a:lstStyle/>
          <a:p>
            <a:r>
              <a:rPr lang="en-US" dirty="0" err="1">
                <a:solidFill>
                  <a:schemeClr val="bg1"/>
                </a:solidFill>
              </a:rPr>
              <a:t>Fumihiko</a:t>
            </a:r>
            <a:r>
              <a:rPr lang="en-US" dirty="0">
                <a:solidFill>
                  <a:schemeClr val="bg1"/>
                </a:solidFill>
              </a:rPr>
              <a:t> Maki</a:t>
            </a:r>
          </a:p>
          <a:p>
            <a:r>
              <a:rPr lang="en-US" dirty="0">
                <a:solidFill>
                  <a:schemeClr val="bg1"/>
                </a:solidFill>
              </a:rPr>
              <a:t>Japanese, 1928 - Present</a:t>
            </a:r>
          </a:p>
        </p:txBody>
      </p:sp>
      <p:pic>
        <p:nvPicPr>
          <p:cNvPr id="9" name="Picture 8">
            <a:extLst>
              <a:ext uri="{FF2B5EF4-FFF2-40B4-BE49-F238E27FC236}">
                <a16:creationId xmlns:a16="http://schemas.microsoft.com/office/drawing/2014/main" id="{5FEF0E05-BFA2-4EB4-98C5-FE0A32875E18}"/>
              </a:ext>
            </a:extLst>
          </p:cNvPr>
          <p:cNvPicPr>
            <a:picLocks noChangeAspect="1"/>
          </p:cNvPicPr>
          <p:nvPr/>
        </p:nvPicPr>
        <p:blipFill rotWithShape="1">
          <a:blip r:embed="rId5">
            <a:extLst>
              <a:ext uri="{28A0092B-C50C-407E-A947-70E740481C1C}">
                <a14:useLocalDpi xmlns:a14="http://schemas.microsoft.com/office/drawing/2010/main" val="0"/>
              </a:ext>
            </a:extLst>
          </a:blip>
          <a:srcRect t="21117" b="13604"/>
          <a:stretch/>
        </p:blipFill>
        <p:spPr>
          <a:xfrm>
            <a:off x="666750" y="1683880"/>
            <a:ext cx="3146174" cy="3034424"/>
          </a:xfrm>
          <a:prstGeom prst="rect">
            <a:avLst/>
          </a:prstGeom>
        </p:spPr>
      </p:pic>
      <p:sp>
        <p:nvSpPr>
          <p:cNvPr id="10" name="TextBox 9">
            <a:extLst>
              <a:ext uri="{FF2B5EF4-FFF2-40B4-BE49-F238E27FC236}">
                <a16:creationId xmlns:a16="http://schemas.microsoft.com/office/drawing/2014/main" id="{D0211460-D931-48D6-A4C7-755244F074DB}"/>
              </a:ext>
            </a:extLst>
          </p:cNvPr>
          <p:cNvSpPr txBox="1"/>
          <p:nvPr/>
        </p:nvSpPr>
        <p:spPr>
          <a:xfrm>
            <a:off x="666750" y="5075595"/>
            <a:ext cx="2949370" cy="646331"/>
          </a:xfrm>
          <a:prstGeom prst="rect">
            <a:avLst/>
          </a:prstGeom>
          <a:noFill/>
        </p:spPr>
        <p:txBody>
          <a:bodyPr wrap="square" rtlCol="0">
            <a:spAutoFit/>
          </a:bodyPr>
          <a:lstStyle/>
          <a:p>
            <a:r>
              <a:rPr lang="en-US" dirty="0" err="1">
                <a:solidFill>
                  <a:schemeClr val="bg1"/>
                </a:solidFill>
              </a:rPr>
              <a:t>Kisho</a:t>
            </a:r>
            <a:r>
              <a:rPr lang="en-US" dirty="0">
                <a:solidFill>
                  <a:schemeClr val="bg1"/>
                </a:solidFill>
              </a:rPr>
              <a:t> </a:t>
            </a:r>
            <a:r>
              <a:rPr lang="en-US" dirty="0" err="1">
                <a:solidFill>
                  <a:schemeClr val="bg1"/>
                </a:solidFill>
              </a:rPr>
              <a:t>Kurokawa</a:t>
            </a:r>
            <a:endParaRPr lang="en-US" dirty="0">
              <a:solidFill>
                <a:schemeClr val="bg1"/>
              </a:solidFill>
            </a:endParaRPr>
          </a:p>
          <a:p>
            <a:r>
              <a:rPr lang="en-US" dirty="0">
                <a:solidFill>
                  <a:schemeClr val="bg1"/>
                </a:solidFill>
              </a:rPr>
              <a:t>Japanese, 1934 - 2007</a:t>
            </a:r>
          </a:p>
        </p:txBody>
      </p:sp>
      <p:sp>
        <p:nvSpPr>
          <p:cNvPr id="2" name="Rectangle 1">
            <a:extLst>
              <a:ext uri="{FF2B5EF4-FFF2-40B4-BE49-F238E27FC236}">
                <a16:creationId xmlns:a16="http://schemas.microsoft.com/office/drawing/2014/main" id="{361B494B-18D2-411E-8026-4D267939A0DF}"/>
              </a:ext>
            </a:extLst>
          </p:cNvPr>
          <p:cNvSpPr/>
          <p:nvPr/>
        </p:nvSpPr>
        <p:spPr>
          <a:xfrm>
            <a:off x="7858124" y="1"/>
            <a:ext cx="4333875" cy="6858000"/>
          </a:xfrm>
          <a:prstGeom prst="rect">
            <a:avLst/>
          </a:prstGeom>
          <a:solidFill>
            <a:schemeClr val="dk1">
              <a:alpha val="6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C841AE7-CFDB-44F1-97EE-86990C657382}"/>
              </a:ext>
            </a:extLst>
          </p:cNvPr>
          <p:cNvSpPr/>
          <p:nvPr/>
        </p:nvSpPr>
        <p:spPr>
          <a:xfrm>
            <a:off x="0" y="0"/>
            <a:ext cx="4333875" cy="6858000"/>
          </a:xfrm>
          <a:prstGeom prst="rect">
            <a:avLst/>
          </a:prstGeom>
          <a:solidFill>
            <a:schemeClr val="dk1">
              <a:alpha val="6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2480483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75BEFD7-B79F-4327-A7AD-134B5A8CFA29}"/>
              </a:ext>
            </a:extLst>
          </p:cNvPr>
          <p:cNvPicPr>
            <a:picLocks noChangeAspect="1"/>
          </p:cNvPicPr>
          <p:nvPr/>
        </p:nvPicPr>
        <p:blipFill rotWithShape="1">
          <a:blip r:embed="rId3">
            <a:extLst>
              <a:ext uri="{28A0092B-C50C-407E-A947-70E740481C1C}">
                <a14:useLocalDpi xmlns:a14="http://schemas.microsoft.com/office/drawing/2010/main" val="0"/>
              </a:ext>
            </a:extLst>
          </a:blip>
          <a:srcRect l="31750" t="3292" r="3035" b="5760"/>
          <a:stretch/>
        </p:blipFill>
        <p:spPr>
          <a:xfrm>
            <a:off x="4475183" y="1682496"/>
            <a:ext cx="3068579" cy="3035808"/>
          </a:xfrm>
          <a:prstGeom prst="rect">
            <a:avLst/>
          </a:prstGeom>
        </p:spPr>
      </p:pic>
      <p:sp>
        <p:nvSpPr>
          <p:cNvPr id="5" name="TextBox 4">
            <a:extLst>
              <a:ext uri="{FF2B5EF4-FFF2-40B4-BE49-F238E27FC236}">
                <a16:creationId xmlns:a16="http://schemas.microsoft.com/office/drawing/2014/main" id="{1D46875B-CFE6-4A5C-88E2-62F96ADB8B02}"/>
              </a:ext>
            </a:extLst>
          </p:cNvPr>
          <p:cNvSpPr txBox="1"/>
          <p:nvPr/>
        </p:nvSpPr>
        <p:spPr>
          <a:xfrm>
            <a:off x="4395911" y="5075595"/>
            <a:ext cx="2949370" cy="646331"/>
          </a:xfrm>
          <a:prstGeom prst="rect">
            <a:avLst/>
          </a:prstGeom>
          <a:noFill/>
        </p:spPr>
        <p:txBody>
          <a:bodyPr wrap="square" rtlCol="0">
            <a:spAutoFit/>
          </a:bodyPr>
          <a:lstStyle/>
          <a:p>
            <a:r>
              <a:rPr lang="en-US" dirty="0">
                <a:solidFill>
                  <a:schemeClr val="bg1"/>
                </a:solidFill>
              </a:rPr>
              <a:t>Kenzo </a:t>
            </a:r>
            <a:r>
              <a:rPr lang="en-US" dirty="0" err="1">
                <a:solidFill>
                  <a:schemeClr val="bg1"/>
                </a:solidFill>
              </a:rPr>
              <a:t>Tange</a:t>
            </a:r>
            <a:endParaRPr lang="en-US" dirty="0">
              <a:solidFill>
                <a:schemeClr val="bg1"/>
              </a:solidFill>
            </a:endParaRPr>
          </a:p>
          <a:p>
            <a:r>
              <a:rPr lang="en-US" dirty="0">
                <a:solidFill>
                  <a:schemeClr val="bg1"/>
                </a:solidFill>
              </a:rPr>
              <a:t>Japanese, 1913 - 2005</a:t>
            </a:r>
          </a:p>
        </p:txBody>
      </p:sp>
      <p:pic>
        <p:nvPicPr>
          <p:cNvPr id="6" name="Picture 5">
            <a:extLst>
              <a:ext uri="{FF2B5EF4-FFF2-40B4-BE49-F238E27FC236}">
                <a16:creationId xmlns:a16="http://schemas.microsoft.com/office/drawing/2014/main" id="{9D1F48F9-61A1-4A59-AA60-8C45EE6FA3B1}"/>
              </a:ext>
            </a:extLst>
          </p:cNvPr>
          <p:cNvPicPr>
            <a:picLocks noChangeAspect="1"/>
          </p:cNvPicPr>
          <p:nvPr/>
        </p:nvPicPr>
        <p:blipFill rotWithShape="1">
          <a:blip r:embed="rId4">
            <a:extLst>
              <a:ext uri="{28A0092B-C50C-407E-A947-70E740481C1C}">
                <a14:useLocalDpi xmlns:a14="http://schemas.microsoft.com/office/drawing/2010/main" val="0"/>
              </a:ext>
            </a:extLst>
          </a:blip>
          <a:srcRect r="27242"/>
          <a:stretch/>
        </p:blipFill>
        <p:spPr>
          <a:xfrm>
            <a:off x="8206021" y="1682496"/>
            <a:ext cx="3319229" cy="3035808"/>
          </a:xfrm>
          <a:prstGeom prst="rect">
            <a:avLst/>
          </a:prstGeom>
        </p:spPr>
      </p:pic>
      <p:sp>
        <p:nvSpPr>
          <p:cNvPr id="7" name="TextBox 6">
            <a:extLst>
              <a:ext uri="{FF2B5EF4-FFF2-40B4-BE49-F238E27FC236}">
                <a16:creationId xmlns:a16="http://schemas.microsoft.com/office/drawing/2014/main" id="{DA626A8A-462C-44F3-9748-14847954DA6C}"/>
              </a:ext>
            </a:extLst>
          </p:cNvPr>
          <p:cNvSpPr txBox="1"/>
          <p:nvPr/>
        </p:nvSpPr>
        <p:spPr>
          <a:xfrm>
            <a:off x="8206021" y="5075595"/>
            <a:ext cx="2949370" cy="646331"/>
          </a:xfrm>
          <a:prstGeom prst="rect">
            <a:avLst/>
          </a:prstGeom>
          <a:noFill/>
        </p:spPr>
        <p:txBody>
          <a:bodyPr wrap="square" rtlCol="0">
            <a:spAutoFit/>
          </a:bodyPr>
          <a:lstStyle/>
          <a:p>
            <a:r>
              <a:rPr lang="en-US" dirty="0" err="1">
                <a:solidFill>
                  <a:schemeClr val="bg1"/>
                </a:solidFill>
              </a:rPr>
              <a:t>Fumihiko</a:t>
            </a:r>
            <a:r>
              <a:rPr lang="en-US" dirty="0">
                <a:solidFill>
                  <a:schemeClr val="bg1"/>
                </a:solidFill>
              </a:rPr>
              <a:t> Maki</a:t>
            </a:r>
          </a:p>
          <a:p>
            <a:r>
              <a:rPr lang="en-US" dirty="0">
                <a:solidFill>
                  <a:schemeClr val="bg1"/>
                </a:solidFill>
              </a:rPr>
              <a:t>Japanese, 1928 - Present</a:t>
            </a:r>
          </a:p>
        </p:txBody>
      </p:sp>
      <p:pic>
        <p:nvPicPr>
          <p:cNvPr id="9" name="Picture 8">
            <a:extLst>
              <a:ext uri="{FF2B5EF4-FFF2-40B4-BE49-F238E27FC236}">
                <a16:creationId xmlns:a16="http://schemas.microsoft.com/office/drawing/2014/main" id="{5FEF0E05-BFA2-4EB4-98C5-FE0A32875E18}"/>
              </a:ext>
            </a:extLst>
          </p:cNvPr>
          <p:cNvPicPr>
            <a:picLocks noChangeAspect="1"/>
          </p:cNvPicPr>
          <p:nvPr/>
        </p:nvPicPr>
        <p:blipFill rotWithShape="1">
          <a:blip r:embed="rId5">
            <a:extLst>
              <a:ext uri="{28A0092B-C50C-407E-A947-70E740481C1C}">
                <a14:useLocalDpi xmlns:a14="http://schemas.microsoft.com/office/drawing/2010/main" val="0"/>
              </a:ext>
            </a:extLst>
          </a:blip>
          <a:srcRect t="21117" b="13604"/>
          <a:stretch/>
        </p:blipFill>
        <p:spPr>
          <a:xfrm>
            <a:off x="666750" y="1683880"/>
            <a:ext cx="3146174" cy="3034424"/>
          </a:xfrm>
          <a:prstGeom prst="rect">
            <a:avLst/>
          </a:prstGeom>
        </p:spPr>
      </p:pic>
      <p:sp>
        <p:nvSpPr>
          <p:cNvPr id="10" name="TextBox 9">
            <a:extLst>
              <a:ext uri="{FF2B5EF4-FFF2-40B4-BE49-F238E27FC236}">
                <a16:creationId xmlns:a16="http://schemas.microsoft.com/office/drawing/2014/main" id="{D0211460-D931-48D6-A4C7-755244F074DB}"/>
              </a:ext>
            </a:extLst>
          </p:cNvPr>
          <p:cNvSpPr txBox="1"/>
          <p:nvPr/>
        </p:nvSpPr>
        <p:spPr>
          <a:xfrm>
            <a:off x="666750" y="5075595"/>
            <a:ext cx="2949370" cy="646331"/>
          </a:xfrm>
          <a:prstGeom prst="rect">
            <a:avLst/>
          </a:prstGeom>
          <a:noFill/>
        </p:spPr>
        <p:txBody>
          <a:bodyPr wrap="square" rtlCol="0">
            <a:spAutoFit/>
          </a:bodyPr>
          <a:lstStyle/>
          <a:p>
            <a:r>
              <a:rPr lang="en-US" dirty="0" err="1">
                <a:solidFill>
                  <a:schemeClr val="bg1"/>
                </a:solidFill>
              </a:rPr>
              <a:t>Kisho</a:t>
            </a:r>
            <a:r>
              <a:rPr lang="en-US" dirty="0">
                <a:solidFill>
                  <a:schemeClr val="bg1"/>
                </a:solidFill>
              </a:rPr>
              <a:t> </a:t>
            </a:r>
            <a:r>
              <a:rPr lang="en-US" dirty="0" err="1">
                <a:solidFill>
                  <a:schemeClr val="bg1"/>
                </a:solidFill>
              </a:rPr>
              <a:t>Kurokawa</a:t>
            </a:r>
            <a:endParaRPr lang="en-US" dirty="0">
              <a:solidFill>
                <a:schemeClr val="bg1"/>
              </a:solidFill>
            </a:endParaRPr>
          </a:p>
          <a:p>
            <a:r>
              <a:rPr lang="en-US" dirty="0">
                <a:solidFill>
                  <a:schemeClr val="bg1"/>
                </a:solidFill>
              </a:rPr>
              <a:t>Japanese, 1934 - 2007</a:t>
            </a:r>
          </a:p>
        </p:txBody>
      </p:sp>
      <p:sp>
        <p:nvSpPr>
          <p:cNvPr id="11" name="Rectangle 10">
            <a:extLst>
              <a:ext uri="{FF2B5EF4-FFF2-40B4-BE49-F238E27FC236}">
                <a16:creationId xmlns:a16="http://schemas.microsoft.com/office/drawing/2014/main" id="{7C841AE7-CFDB-44F1-97EE-86990C657382}"/>
              </a:ext>
            </a:extLst>
          </p:cNvPr>
          <p:cNvSpPr/>
          <p:nvPr/>
        </p:nvSpPr>
        <p:spPr>
          <a:xfrm>
            <a:off x="0" y="0"/>
            <a:ext cx="7924800" cy="6858000"/>
          </a:xfrm>
          <a:prstGeom prst="rect">
            <a:avLst/>
          </a:prstGeom>
          <a:solidFill>
            <a:schemeClr val="dk1">
              <a:alpha val="6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1974379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75BEFD7-B79F-4327-A7AD-134B5A8CFA29}"/>
              </a:ext>
            </a:extLst>
          </p:cNvPr>
          <p:cNvPicPr>
            <a:picLocks noChangeAspect="1"/>
          </p:cNvPicPr>
          <p:nvPr/>
        </p:nvPicPr>
        <p:blipFill rotWithShape="1">
          <a:blip r:embed="rId3">
            <a:extLst>
              <a:ext uri="{28A0092B-C50C-407E-A947-70E740481C1C}">
                <a14:useLocalDpi xmlns:a14="http://schemas.microsoft.com/office/drawing/2010/main" val="0"/>
              </a:ext>
            </a:extLst>
          </a:blip>
          <a:srcRect l="31750" t="3292" r="3035" b="5760"/>
          <a:stretch/>
        </p:blipFill>
        <p:spPr>
          <a:xfrm>
            <a:off x="4475183" y="1682496"/>
            <a:ext cx="3068579" cy="3035808"/>
          </a:xfrm>
          <a:prstGeom prst="rect">
            <a:avLst/>
          </a:prstGeom>
        </p:spPr>
      </p:pic>
      <p:sp>
        <p:nvSpPr>
          <p:cNvPr id="5" name="TextBox 4">
            <a:extLst>
              <a:ext uri="{FF2B5EF4-FFF2-40B4-BE49-F238E27FC236}">
                <a16:creationId xmlns:a16="http://schemas.microsoft.com/office/drawing/2014/main" id="{1D46875B-CFE6-4A5C-88E2-62F96ADB8B02}"/>
              </a:ext>
            </a:extLst>
          </p:cNvPr>
          <p:cNvSpPr txBox="1"/>
          <p:nvPr/>
        </p:nvSpPr>
        <p:spPr>
          <a:xfrm>
            <a:off x="4395911" y="5075595"/>
            <a:ext cx="2949370" cy="646331"/>
          </a:xfrm>
          <a:prstGeom prst="rect">
            <a:avLst/>
          </a:prstGeom>
          <a:noFill/>
        </p:spPr>
        <p:txBody>
          <a:bodyPr wrap="square" rtlCol="0">
            <a:spAutoFit/>
          </a:bodyPr>
          <a:lstStyle/>
          <a:p>
            <a:r>
              <a:rPr lang="en-US" dirty="0">
                <a:solidFill>
                  <a:schemeClr val="bg1"/>
                </a:solidFill>
              </a:rPr>
              <a:t>Kenzo </a:t>
            </a:r>
            <a:r>
              <a:rPr lang="en-US" dirty="0" err="1">
                <a:solidFill>
                  <a:schemeClr val="bg1"/>
                </a:solidFill>
              </a:rPr>
              <a:t>Tange</a:t>
            </a:r>
            <a:endParaRPr lang="en-US" dirty="0">
              <a:solidFill>
                <a:schemeClr val="bg1"/>
              </a:solidFill>
            </a:endParaRPr>
          </a:p>
          <a:p>
            <a:r>
              <a:rPr lang="en-US" dirty="0">
                <a:solidFill>
                  <a:schemeClr val="bg1"/>
                </a:solidFill>
              </a:rPr>
              <a:t>Japanese, 1913 - 2005</a:t>
            </a:r>
          </a:p>
        </p:txBody>
      </p:sp>
      <p:pic>
        <p:nvPicPr>
          <p:cNvPr id="6" name="Picture 5">
            <a:extLst>
              <a:ext uri="{FF2B5EF4-FFF2-40B4-BE49-F238E27FC236}">
                <a16:creationId xmlns:a16="http://schemas.microsoft.com/office/drawing/2014/main" id="{9D1F48F9-61A1-4A59-AA60-8C45EE6FA3B1}"/>
              </a:ext>
            </a:extLst>
          </p:cNvPr>
          <p:cNvPicPr>
            <a:picLocks noChangeAspect="1"/>
          </p:cNvPicPr>
          <p:nvPr/>
        </p:nvPicPr>
        <p:blipFill rotWithShape="1">
          <a:blip r:embed="rId4">
            <a:extLst>
              <a:ext uri="{28A0092B-C50C-407E-A947-70E740481C1C}">
                <a14:useLocalDpi xmlns:a14="http://schemas.microsoft.com/office/drawing/2010/main" val="0"/>
              </a:ext>
            </a:extLst>
          </a:blip>
          <a:srcRect r="27242"/>
          <a:stretch/>
        </p:blipFill>
        <p:spPr>
          <a:xfrm>
            <a:off x="8206021" y="1682496"/>
            <a:ext cx="3319229" cy="3035808"/>
          </a:xfrm>
          <a:prstGeom prst="rect">
            <a:avLst/>
          </a:prstGeom>
        </p:spPr>
      </p:pic>
      <p:sp>
        <p:nvSpPr>
          <p:cNvPr id="7" name="TextBox 6">
            <a:extLst>
              <a:ext uri="{FF2B5EF4-FFF2-40B4-BE49-F238E27FC236}">
                <a16:creationId xmlns:a16="http://schemas.microsoft.com/office/drawing/2014/main" id="{DA626A8A-462C-44F3-9748-14847954DA6C}"/>
              </a:ext>
            </a:extLst>
          </p:cNvPr>
          <p:cNvSpPr txBox="1"/>
          <p:nvPr/>
        </p:nvSpPr>
        <p:spPr>
          <a:xfrm>
            <a:off x="8206021" y="5075595"/>
            <a:ext cx="2949370" cy="646331"/>
          </a:xfrm>
          <a:prstGeom prst="rect">
            <a:avLst/>
          </a:prstGeom>
          <a:noFill/>
        </p:spPr>
        <p:txBody>
          <a:bodyPr wrap="square" rtlCol="0">
            <a:spAutoFit/>
          </a:bodyPr>
          <a:lstStyle/>
          <a:p>
            <a:r>
              <a:rPr lang="en-US" dirty="0" err="1">
                <a:solidFill>
                  <a:schemeClr val="bg1"/>
                </a:solidFill>
              </a:rPr>
              <a:t>Fumihiko</a:t>
            </a:r>
            <a:r>
              <a:rPr lang="en-US" dirty="0">
                <a:solidFill>
                  <a:schemeClr val="bg1"/>
                </a:solidFill>
              </a:rPr>
              <a:t> Maki</a:t>
            </a:r>
          </a:p>
          <a:p>
            <a:r>
              <a:rPr lang="en-US" dirty="0">
                <a:solidFill>
                  <a:schemeClr val="bg1"/>
                </a:solidFill>
              </a:rPr>
              <a:t>Japanese, 1928 - Present</a:t>
            </a:r>
          </a:p>
        </p:txBody>
      </p:sp>
      <p:pic>
        <p:nvPicPr>
          <p:cNvPr id="9" name="Picture 8">
            <a:extLst>
              <a:ext uri="{FF2B5EF4-FFF2-40B4-BE49-F238E27FC236}">
                <a16:creationId xmlns:a16="http://schemas.microsoft.com/office/drawing/2014/main" id="{5FEF0E05-BFA2-4EB4-98C5-FE0A32875E18}"/>
              </a:ext>
            </a:extLst>
          </p:cNvPr>
          <p:cNvPicPr>
            <a:picLocks noChangeAspect="1"/>
          </p:cNvPicPr>
          <p:nvPr/>
        </p:nvPicPr>
        <p:blipFill rotWithShape="1">
          <a:blip r:embed="rId5">
            <a:extLst>
              <a:ext uri="{28A0092B-C50C-407E-A947-70E740481C1C}">
                <a14:useLocalDpi xmlns:a14="http://schemas.microsoft.com/office/drawing/2010/main" val="0"/>
              </a:ext>
            </a:extLst>
          </a:blip>
          <a:srcRect t="21117" b="13604"/>
          <a:stretch/>
        </p:blipFill>
        <p:spPr>
          <a:xfrm>
            <a:off x="666750" y="1683880"/>
            <a:ext cx="3146174" cy="3034424"/>
          </a:xfrm>
          <a:prstGeom prst="rect">
            <a:avLst/>
          </a:prstGeom>
        </p:spPr>
      </p:pic>
      <p:sp>
        <p:nvSpPr>
          <p:cNvPr id="10" name="TextBox 9">
            <a:extLst>
              <a:ext uri="{FF2B5EF4-FFF2-40B4-BE49-F238E27FC236}">
                <a16:creationId xmlns:a16="http://schemas.microsoft.com/office/drawing/2014/main" id="{D0211460-D931-48D6-A4C7-755244F074DB}"/>
              </a:ext>
            </a:extLst>
          </p:cNvPr>
          <p:cNvSpPr txBox="1"/>
          <p:nvPr/>
        </p:nvSpPr>
        <p:spPr>
          <a:xfrm>
            <a:off x="666750" y="5075595"/>
            <a:ext cx="2949370" cy="646331"/>
          </a:xfrm>
          <a:prstGeom prst="rect">
            <a:avLst/>
          </a:prstGeom>
          <a:noFill/>
        </p:spPr>
        <p:txBody>
          <a:bodyPr wrap="square" rtlCol="0">
            <a:spAutoFit/>
          </a:bodyPr>
          <a:lstStyle/>
          <a:p>
            <a:r>
              <a:rPr lang="en-US" dirty="0" err="1">
                <a:solidFill>
                  <a:schemeClr val="bg1"/>
                </a:solidFill>
              </a:rPr>
              <a:t>Kisho</a:t>
            </a:r>
            <a:r>
              <a:rPr lang="en-US" dirty="0">
                <a:solidFill>
                  <a:schemeClr val="bg1"/>
                </a:solidFill>
              </a:rPr>
              <a:t> </a:t>
            </a:r>
            <a:r>
              <a:rPr lang="en-US" dirty="0" err="1">
                <a:solidFill>
                  <a:schemeClr val="bg1"/>
                </a:solidFill>
              </a:rPr>
              <a:t>Kurokawa</a:t>
            </a:r>
            <a:endParaRPr lang="en-US" dirty="0">
              <a:solidFill>
                <a:schemeClr val="bg1"/>
              </a:solidFill>
            </a:endParaRPr>
          </a:p>
          <a:p>
            <a:r>
              <a:rPr lang="en-US" dirty="0">
                <a:solidFill>
                  <a:schemeClr val="bg1"/>
                </a:solidFill>
              </a:rPr>
              <a:t>Japanese, 1934 - 2007</a:t>
            </a:r>
          </a:p>
        </p:txBody>
      </p:sp>
      <p:sp>
        <p:nvSpPr>
          <p:cNvPr id="2" name="Rectangle 1">
            <a:extLst>
              <a:ext uri="{FF2B5EF4-FFF2-40B4-BE49-F238E27FC236}">
                <a16:creationId xmlns:a16="http://schemas.microsoft.com/office/drawing/2014/main" id="{361B494B-18D2-411E-8026-4D267939A0DF}"/>
              </a:ext>
            </a:extLst>
          </p:cNvPr>
          <p:cNvSpPr/>
          <p:nvPr/>
        </p:nvSpPr>
        <p:spPr>
          <a:xfrm>
            <a:off x="4171950" y="1"/>
            <a:ext cx="8020050" cy="6858000"/>
          </a:xfrm>
          <a:prstGeom prst="rect">
            <a:avLst/>
          </a:prstGeom>
          <a:solidFill>
            <a:schemeClr val="dk1">
              <a:alpha val="6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1920064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C0A3D23-FC3B-482E-A224-753A6A9122B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48143" y="657682"/>
            <a:ext cx="5061530" cy="5180686"/>
          </a:xfrm>
          <a:prstGeom prst="rect">
            <a:avLst/>
          </a:prstGeom>
        </p:spPr>
      </p:pic>
      <p:sp>
        <p:nvSpPr>
          <p:cNvPr id="6" name="TextBox 5">
            <a:extLst>
              <a:ext uri="{FF2B5EF4-FFF2-40B4-BE49-F238E27FC236}">
                <a16:creationId xmlns:a16="http://schemas.microsoft.com/office/drawing/2014/main" id="{8DB97F82-986B-4B5D-97B3-94FEDCE25CD0}"/>
              </a:ext>
            </a:extLst>
          </p:cNvPr>
          <p:cNvSpPr txBox="1"/>
          <p:nvPr/>
        </p:nvSpPr>
        <p:spPr>
          <a:xfrm>
            <a:off x="7810500" y="6102836"/>
            <a:ext cx="3697316" cy="276999"/>
          </a:xfrm>
          <a:prstGeom prst="rect">
            <a:avLst/>
          </a:prstGeom>
          <a:noFill/>
        </p:spPr>
        <p:txBody>
          <a:bodyPr wrap="square" rtlCol="0">
            <a:spAutoFit/>
          </a:bodyPr>
          <a:lstStyle/>
          <a:p>
            <a:pPr algn="r"/>
            <a:r>
              <a:rPr lang="en-US" sz="1200" dirty="0" err="1"/>
              <a:t>Kisho</a:t>
            </a:r>
            <a:r>
              <a:rPr lang="en-US" sz="1200" dirty="0"/>
              <a:t> </a:t>
            </a:r>
            <a:r>
              <a:rPr lang="en-US" sz="1200" dirty="0" err="1"/>
              <a:t>Kurokawa</a:t>
            </a:r>
            <a:r>
              <a:rPr lang="en-US" sz="1200" dirty="0"/>
              <a:t>, </a:t>
            </a:r>
            <a:r>
              <a:rPr lang="en-US" sz="1200" i="1" dirty="0" err="1"/>
              <a:t>Nakagin</a:t>
            </a:r>
            <a:r>
              <a:rPr lang="en-US" sz="1200" i="1" dirty="0"/>
              <a:t> Capsule Tower</a:t>
            </a:r>
            <a:r>
              <a:rPr lang="en-US" sz="1200" dirty="0"/>
              <a:t>, Tokyo (1972)</a:t>
            </a:r>
          </a:p>
        </p:txBody>
      </p:sp>
      <p:pic>
        <p:nvPicPr>
          <p:cNvPr id="5" name="Picture 4">
            <a:extLst>
              <a:ext uri="{FF2B5EF4-FFF2-40B4-BE49-F238E27FC236}">
                <a16:creationId xmlns:a16="http://schemas.microsoft.com/office/drawing/2014/main" id="{115079D8-C5AF-4756-9DFB-7FA3B83B9D52}"/>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6219822" y="1317413"/>
            <a:ext cx="5061530" cy="3861224"/>
          </a:xfrm>
          <a:prstGeom prst="rect">
            <a:avLst/>
          </a:prstGeom>
        </p:spPr>
      </p:pic>
    </p:spTree>
    <p:extLst>
      <p:ext uri="{BB962C8B-B14F-4D97-AF65-F5344CB8AC3E}">
        <p14:creationId xmlns:p14="http://schemas.microsoft.com/office/powerpoint/2010/main" val="121652860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C0A3D23-FC3B-482E-A224-753A6A9122B4}"/>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690993" y="1902407"/>
            <a:ext cx="5061530" cy="3276230"/>
          </a:xfrm>
          <a:prstGeom prst="rect">
            <a:avLst/>
          </a:prstGeom>
        </p:spPr>
      </p:pic>
      <p:sp>
        <p:nvSpPr>
          <p:cNvPr id="7" name="TextBox 6">
            <a:extLst>
              <a:ext uri="{FF2B5EF4-FFF2-40B4-BE49-F238E27FC236}">
                <a16:creationId xmlns:a16="http://schemas.microsoft.com/office/drawing/2014/main" id="{E24F2D2A-355C-48E2-8D20-291A57D56405}"/>
              </a:ext>
            </a:extLst>
          </p:cNvPr>
          <p:cNvSpPr txBox="1"/>
          <p:nvPr/>
        </p:nvSpPr>
        <p:spPr>
          <a:xfrm>
            <a:off x="7810500" y="6102836"/>
            <a:ext cx="3697316" cy="276999"/>
          </a:xfrm>
          <a:prstGeom prst="rect">
            <a:avLst/>
          </a:prstGeom>
          <a:noFill/>
        </p:spPr>
        <p:txBody>
          <a:bodyPr wrap="square" rtlCol="0">
            <a:spAutoFit/>
          </a:bodyPr>
          <a:lstStyle/>
          <a:p>
            <a:pPr algn="r"/>
            <a:r>
              <a:rPr lang="en-US" sz="1200" dirty="0" err="1"/>
              <a:t>Kisho</a:t>
            </a:r>
            <a:r>
              <a:rPr lang="en-US" sz="1200" dirty="0"/>
              <a:t> </a:t>
            </a:r>
            <a:r>
              <a:rPr lang="en-US" sz="1200" dirty="0" err="1"/>
              <a:t>Kurokawa</a:t>
            </a:r>
            <a:r>
              <a:rPr lang="en-US" sz="1200" dirty="0"/>
              <a:t>, </a:t>
            </a:r>
            <a:r>
              <a:rPr lang="en-US" sz="1200" i="1" dirty="0" err="1"/>
              <a:t>Nakagin</a:t>
            </a:r>
            <a:r>
              <a:rPr lang="en-US" sz="1200" i="1" dirty="0"/>
              <a:t> Capsule Tower</a:t>
            </a:r>
            <a:r>
              <a:rPr lang="en-US" sz="1200" dirty="0"/>
              <a:t>, Tokyo (1972)</a:t>
            </a:r>
          </a:p>
        </p:txBody>
      </p:sp>
      <p:pic>
        <p:nvPicPr>
          <p:cNvPr id="5" name="Picture 4">
            <a:extLst>
              <a:ext uri="{FF2B5EF4-FFF2-40B4-BE49-F238E27FC236}">
                <a16:creationId xmlns:a16="http://schemas.microsoft.com/office/drawing/2014/main" id="{F1E7AC0B-8D73-42C0-A45D-3F3C5FC8E10C}"/>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6219822" y="1317413"/>
            <a:ext cx="5061530" cy="3861224"/>
          </a:xfrm>
          <a:prstGeom prst="rect">
            <a:avLst/>
          </a:prstGeom>
        </p:spPr>
      </p:pic>
    </p:spTree>
    <p:extLst>
      <p:ext uri="{BB962C8B-B14F-4D97-AF65-F5344CB8AC3E}">
        <p14:creationId xmlns:p14="http://schemas.microsoft.com/office/powerpoint/2010/main" val="365509768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C0A3D23-FC3B-482E-A224-753A6A9122B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3380"/>
            <a:ext cx="4574252" cy="6861380"/>
          </a:xfrm>
          <a:prstGeom prst="rect">
            <a:avLst/>
          </a:prstGeom>
        </p:spPr>
      </p:pic>
      <p:pic>
        <p:nvPicPr>
          <p:cNvPr id="5" name="Picture 4">
            <a:extLst>
              <a:ext uri="{FF2B5EF4-FFF2-40B4-BE49-F238E27FC236}">
                <a16:creationId xmlns:a16="http://schemas.microsoft.com/office/drawing/2014/main" id="{F6ADB20A-73A5-41C4-B3AC-C6A9D37EA6D3}"/>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819650" y="1376875"/>
            <a:ext cx="7372350" cy="4100870"/>
          </a:xfrm>
          <a:prstGeom prst="rect">
            <a:avLst/>
          </a:prstGeom>
        </p:spPr>
      </p:pic>
      <p:sp>
        <p:nvSpPr>
          <p:cNvPr id="7" name="TextBox 6">
            <a:extLst>
              <a:ext uri="{FF2B5EF4-FFF2-40B4-BE49-F238E27FC236}">
                <a16:creationId xmlns:a16="http://schemas.microsoft.com/office/drawing/2014/main" id="{E24F2D2A-355C-48E2-8D20-291A57D56405}"/>
              </a:ext>
            </a:extLst>
          </p:cNvPr>
          <p:cNvSpPr txBox="1"/>
          <p:nvPr/>
        </p:nvSpPr>
        <p:spPr>
          <a:xfrm>
            <a:off x="7810500" y="6102836"/>
            <a:ext cx="3697316" cy="276999"/>
          </a:xfrm>
          <a:prstGeom prst="rect">
            <a:avLst/>
          </a:prstGeom>
          <a:noFill/>
        </p:spPr>
        <p:txBody>
          <a:bodyPr wrap="square" rtlCol="0">
            <a:spAutoFit/>
          </a:bodyPr>
          <a:lstStyle/>
          <a:p>
            <a:pPr algn="r"/>
            <a:r>
              <a:rPr lang="en-US" sz="1200" dirty="0" err="1"/>
              <a:t>Kisho</a:t>
            </a:r>
            <a:r>
              <a:rPr lang="en-US" sz="1200" dirty="0"/>
              <a:t> </a:t>
            </a:r>
            <a:r>
              <a:rPr lang="en-US" sz="1200" dirty="0" err="1"/>
              <a:t>Kurokawa</a:t>
            </a:r>
            <a:r>
              <a:rPr lang="en-US" sz="1200" dirty="0"/>
              <a:t>, </a:t>
            </a:r>
            <a:r>
              <a:rPr lang="en-US" sz="1200" i="1" dirty="0" err="1"/>
              <a:t>Nakagin</a:t>
            </a:r>
            <a:r>
              <a:rPr lang="en-US" sz="1200" i="1" dirty="0"/>
              <a:t> Capsule Tower</a:t>
            </a:r>
            <a:r>
              <a:rPr lang="en-US" sz="1200" dirty="0"/>
              <a:t>, Tokyo (1972)</a:t>
            </a:r>
          </a:p>
        </p:txBody>
      </p:sp>
    </p:spTree>
    <p:extLst>
      <p:ext uri="{BB962C8B-B14F-4D97-AF65-F5344CB8AC3E}">
        <p14:creationId xmlns:p14="http://schemas.microsoft.com/office/powerpoint/2010/main" val="77509639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C0A3D23-FC3B-482E-A224-753A6A9122B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86811" y="1355322"/>
            <a:ext cx="5184194" cy="4147355"/>
          </a:xfrm>
          <a:prstGeom prst="rect">
            <a:avLst/>
          </a:prstGeom>
        </p:spPr>
      </p:pic>
      <p:pic>
        <p:nvPicPr>
          <p:cNvPr id="3" name="Picture 2">
            <a:extLst>
              <a:ext uri="{FF2B5EF4-FFF2-40B4-BE49-F238E27FC236}">
                <a16:creationId xmlns:a16="http://schemas.microsoft.com/office/drawing/2014/main" id="{16E562C8-6659-4817-A55E-533FFEF40A36}"/>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184483" y="1353257"/>
            <a:ext cx="5189358" cy="4151486"/>
          </a:xfrm>
          <a:prstGeom prst="rect">
            <a:avLst/>
          </a:prstGeom>
        </p:spPr>
      </p:pic>
      <p:sp>
        <p:nvSpPr>
          <p:cNvPr id="6" name="TextBox 5">
            <a:extLst>
              <a:ext uri="{FF2B5EF4-FFF2-40B4-BE49-F238E27FC236}">
                <a16:creationId xmlns:a16="http://schemas.microsoft.com/office/drawing/2014/main" id="{69BF9815-8831-47AB-AAF8-AF9D5616A78A}"/>
              </a:ext>
            </a:extLst>
          </p:cNvPr>
          <p:cNvSpPr txBox="1"/>
          <p:nvPr/>
        </p:nvSpPr>
        <p:spPr>
          <a:xfrm>
            <a:off x="7810500" y="6102836"/>
            <a:ext cx="3697316" cy="276999"/>
          </a:xfrm>
          <a:prstGeom prst="rect">
            <a:avLst/>
          </a:prstGeom>
          <a:noFill/>
        </p:spPr>
        <p:txBody>
          <a:bodyPr wrap="square" rtlCol="0">
            <a:spAutoFit/>
          </a:bodyPr>
          <a:lstStyle/>
          <a:p>
            <a:pPr algn="r"/>
            <a:r>
              <a:rPr lang="en-US" sz="1200" dirty="0" err="1"/>
              <a:t>Kisho</a:t>
            </a:r>
            <a:r>
              <a:rPr lang="en-US" sz="1200" dirty="0"/>
              <a:t> </a:t>
            </a:r>
            <a:r>
              <a:rPr lang="en-US" sz="1200" dirty="0" err="1"/>
              <a:t>Kurokawa</a:t>
            </a:r>
            <a:r>
              <a:rPr lang="en-US" sz="1200" dirty="0"/>
              <a:t>, </a:t>
            </a:r>
            <a:r>
              <a:rPr lang="en-US" sz="1200" i="1" dirty="0" err="1"/>
              <a:t>Nakagin</a:t>
            </a:r>
            <a:r>
              <a:rPr lang="en-US" sz="1200" i="1" dirty="0"/>
              <a:t> Capsule Tower</a:t>
            </a:r>
            <a:r>
              <a:rPr lang="en-US" sz="1200" dirty="0"/>
              <a:t>, Tokyo (1972)</a:t>
            </a:r>
          </a:p>
        </p:txBody>
      </p:sp>
    </p:spTree>
    <p:extLst>
      <p:ext uri="{BB962C8B-B14F-4D97-AF65-F5344CB8AC3E}">
        <p14:creationId xmlns:p14="http://schemas.microsoft.com/office/powerpoint/2010/main" val="247104702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C0A3D23-FC3B-482E-A224-753A6A9122B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86811" y="1355322"/>
            <a:ext cx="5184194" cy="4147355"/>
          </a:xfrm>
          <a:prstGeom prst="rect">
            <a:avLst/>
          </a:prstGeom>
        </p:spPr>
      </p:pic>
      <p:pic>
        <p:nvPicPr>
          <p:cNvPr id="3" name="Picture 2">
            <a:extLst>
              <a:ext uri="{FF2B5EF4-FFF2-40B4-BE49-F238E27FC236}">
                <a16:creationId xmlns:a16="http://schemas.microsoft.com/office/drawing/2014/main" id="{16E562C8-6659-4817-A55E-533FFEF40A36}"/>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537899" y="1159125"/>
            <a:ext cx="4482526" cy="4539750"/>
          </a:xfrm>
          <a:prstGeom prst="rect">
            <a:avLst/>
          </a:prstGeom>
        </p:spPr>
      </p:pic>
      <p:sp>
        <p:nvSpPr>
          <p:cNvPr id="5" name="TextBox 4">
            <a:extLst>
              <a:ext uri="{FF2B5EF4-FFF2-40B4-BE49-F238E27FC236}">
                <a16:creationId xmlns:a16="http://schemas.microsoft.com/office/drawing/2014/main" id="{C2640F6F-3EFD-4861-B446-5B2EEDF3699A}"/>
              </a:ext>
            </a:extLst>
          </p:cNvPr>
          <p:cNvSpPr txBox="1"/>
          <p:nvPr/>
        </p:nvSpPr>
        <p:spPr>
          <a:xfrm>
            <a:off x="7810500" y="6102836"/>
            <a:ext cx="3697316" cy="276999"/>
          </a:xfrm>
          <a:prstGeom prst="rect">
            <a:avLst/>
          </a:prstGeom>
          <a:noFill/>
        </p:spPr>
        <p:txBody>
          <a:bodyPr wrap="square" rtlCol="0">
            <a:spAutoFit/>
          </a:bodyPr>
          <a:lstStyle/>
          <a:p>
            <a:pPr algn="r"/>
            <a:r>
              <a:rPr lang="en-US" sz="1200" dirty="0" err="1"/>
              <a:t>Kisho</a:t>
            </a:r>
            <a:r>
              <a:rPr lang="en-US" sz="1200" dirty="0"/>
              <a:t> </a:t>
            </a:r>
            <a:r>
              <a:rPr lang="en-US" sz="1200" dirty="0" err="1"/>
              <a:t>Kurokawa</a:t>
            </a:r>
            <a:r>
              <a:rPr lang="en-US" sz="1200" dirty="0"/>
              <a:t>, </a:t>
            </a:r>
            <a:r>
              <a:rPr lang="en-US" sz="1200" i="1" dirty="0" err="1"/>
              <a:t>Nakagin</a:t>
            </a:r>
            <a:r>
              <a:rPr lang="en-US" sz="1200" i="1" dirty="0"/>
              <a:t> Capsule Tower</a:t>
            </a:r>
            <a:r>
              <a:rPr lang="en-US" sz="1200" dirty="0"/>
              <a:t>, Tokyo (1972)</a:t>
            </a:r>
          </a:p>
        </p:txBody>
      </p:sp>
    </p:spTree>
    <p:extLst>
      <p:ext uri="{BB962C8B-B14F-4D97-AF65-F5344CB8AC3E}">
        <p14:creationId xmlns:p14="http://schemas.microsoft.com/office/powerpoint/2010/main" val="267750198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6E562C8-6659-4817-A55E-533FFEF40A3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537899" y="1159125"/>
            <a:ext cx="4482526" cy="4539750"/>
          </a:xfrm>
          <a:prstGeom prst="rect">
            <a:avLst/>
          </a:prstGeom>
        </p:spPr>
      </p:pic>
      <p:sp>
        <p:nvSpPr>
          <p:cNvPr id="5" name="TextBox 4">
            <a:extLst>
              <a:ext uri="{FF2B5EF4-FFF2-40B4-BE49-F238E27FC236}">
                <a16:creationId xmlns:a16="http://schemas.microsoft.com/office/drawing/2014/main" id="{C2640F6F-3EFD-4861-B446-5B2EEDF3699A}"/>
              </a:ext>
            </a:extLst>
          </p:cNvPr>
          <p:cNvSpPr txBox="1"/>
          <p:nvPr/>
        </p:nvSpPr>
        <p:spPr>
          <a:xfrm>
            <a:off x="7810500" y="6102836"/>
            <a:ext cx="3697316" cy="276999"/>
          </a:xfrm>
          <a:prstGeom prst="rect">
            <a:avLst/>
          </a:prstGeom>
          <a:noFill/>
        </p:spPr>
        <p:txBody>
          <a:bodyPr wrap="square" rtlCol="0">
            <a:spAutoFit/>
          </a:bodyPr>
          <a:lstStyle/>
          <a:p>
            <a:pPr algn="r"/>
            <a:r>
              <a:rPr lang="en-US" sz="1200" dirty="0" err="1"/>
              <a:t>Kisho</a:t>
            </a:r>
            <a:r>
              <a:rPr lang="en-US" sz="1200" dirty="0"/>
              <a:t> </a:t>
            </a:r>
            <a:r>
              <a:rPr lang="en-US" sz="1200" dirty="0" err="1"/>
              <a:t>Kurokawa</a:t>
            </a:r>
            <a:r>
              <a:rPr lang="en-US" sz="1200" dirty="0"/>
              <a:t>, </a:t>
            </a:r>
            <a:r>
              <a:rPr lang="en-US" sz="1200" i="1" dirty="0" err="1"/>
              <a:t>Nakagin</a:t>
            </a:r>
            <a:r>
              <a:rPr lang="en-US" sz="1200" i="1" dirty="0"/>
              <a:t> Capsule Tower</a:t>
            </a:r>
            <a:r>
              <a:rPr lang="en-US" sz="1200" dirty="0"/>
              <a:t>, Tokyo (1972)</a:t>
            </a:r>
          </a:p>
        </p:txBody>
      </p:sp>
      <p:pic>
        <p:nvPicPr>
          <p:cNvPr id="4098" name="Picture 2" descr="Image result for existenzminimum architecture">
            <a:extLst>
              <a:ext uri="{FF2B5EF4-FFF2-40B4-BE49-F238E27FC236}">
                <a16:creationId xmlns:a16="http://schemas.microsoft.com/office/drawing/2014/main" id="{EFADEBA3-D2C1-42B4-9FE1-A12C0E1F93A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09123" y="563947"/>
            <a:ext cx="3870658" cy="533202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880B1042-B997-4F62-AEBA-8183981A4C79}"/>
              </a:ext>
            </a:extLst>
          </p:cNvPr>
          <p:cNvSpPr txBox="1"/>
          <p:nvPr/>
        </p:nvSpPr>
        <p:spPr>
          <a:xfrm>
            <a:off x="762000" y="6102835"/>
            <a:ext cx="3697316" cy="276999"/>
          </a:xfrm>
          <a:prstGeom prst="rect">
            <a:avLst/>
          </a:prstGeom>
          <a:noFill/>
        </p:spPr>
        <p:txBody>
          <a:bodyPr wrap="square" rtlCol="0">
            <a:spAutoFit/>
          </a:bodyPr>
          <a:lstStyle/>
          <a:p>
            <a:r>
              <a:rPr lang="en-US" sz="1200" dirty="0"/>
              <a:t>Poster from 1929 CIAM Conference: </a:t>
            </a:r>
            <a:r>
              <a:rPr lang="en-US" sz="1200" i="1" dirty="0" err="1"/>
              <a:t>Existenzminimum</a:t>
            </a:r>
            <a:endParaRPr lang="en-US" sz="1200" dirty="0"/>
          </a:p>
        </p:txBody>
      </p:sp>
    </p:spTree>
    <p:extLst>
      <p:ext uri="{BB962C8B-B14F-4D97-AF65-F5344CB8AC3E}">
        <p14:creationId xmlns:p14="http://schemas.microsoft.com/office/powerpoint/2010/main" val="298456708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2640F6F-3EFD-4861-B446-5B2EEDF3699A}"/>
              </a:ext>
            </a:extLst>
          </p:cNvPr>
          <p:cNvSpPr txBox="1"/>
          <p:nvPr/>
        </p:nvSpPr>
        <p:spPr>
          <a:xfrm>
            <a:off x="6743700" y="6102836"/>
            <a:ext cx="4764116" cy="276999"/>
          </a:xfrm>
          <a:prstGeom prst="rect">
            <a:avLst/>
          </a:prstGeom>
          <a:noFill/>
        </p:spPr>
        <p:txBody>
          <a:bodyPr wrap="square" rtlCol="0">
            <a:spAutoFit/>
          </a:bodyPr>
          <a:lstStyle/>
          <a:p>
            <a:pPr algn="r"/>
            <a:r>
              <a:rPr lang="en-US" sz="1200" dirty="0">
                <a:solidFill>
                  <a:schemeClr val="bg1"/>
                </a:solidFill>
              </a:rPr>
              <a:t>Kenzo </a:t>
            </a:r>
            <a:r>
              <a:rPr lang="en-US" sz="1200" dirty="0" err="1">
                <a:solidFill>
                  <a:schemeClr val="bg1"/>
                </a:solidFill>
              </a:rPr>
              <a:t>Tange</a:t>
            </a:r>
            <a:r>
              <a:rPr lang="en-US" sz="1200" dirty="0">
                <a:solidFill>
                  <a:schemeClr val="bg1"/>
                </a:solidFill>
              </a:rPr>
              <a:t>, </a:t>
            </a:r>
            <a:r>
              <a:rPr lang="en-US" sz="1200" i="1" dirty="0">
                <a:solidFill>
                  <a:schemeClr val="bg1"/>
                </a:solidFill>
              </a:rPr>
              <a:t>Tokyo Bay Masterplan</a:t>
            </a:r>
            <a:r>
              <a:rPr lang="en-US" sz="1200" dirty="0">
                <a:solidFill>
                  <a:schemeClr val="bg1"/>
                </a:solidFill>
              </a:rPr>
              <a:t>, Tokyo (1960)</a:t>
            </a:r>
          </a:p>
        </p:txBody>
      </p:sp>
      <p:pic>
        <p:nvPicPr>
          <p:cNvPr id="6" name="Picture 5">
            <a:extLst>
              <a:ext uri="{FF2B5EF4-FFF2-40B4-BE49-F238E27FC236}">
                <a16:creationId xmlns:a16="http://schemas.microsoft.com/office/drawing/2014/main" id="{9179AF89-C177-44BA-BCB0-26AAD5C1113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39579" y="478164"/>
            <a:ext cx="5326258" cy="5901672"/>
          </a:xfrm>
          <a:prstGeom prst="rect">
            <a:avLst/>
          </a:prstGeom>
        </p:spPr>
      </p:pic>
      <p:pic>
        <p:nvPicPr>
          <p:cNvPr id="7" name="Picture 6">
            <a:extLst>
              <a:ext uri="{FF2B5EF4-FFF2-40B4-BE49-F238E27FC236}">
                <a16:creationId xmlns:a16="http://schemas.microsoft.com/office/drawing/2014/main" id="{18AA7BE9-3872-46F6-805C-1E33C74D9CA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326163" y="2337485"/>
            <a:ext cx="5326258" cy="2183027"/>
          </a:xfrm>
          <a:prstGeom prst="rect">
            <a:avLst/>
          </a:prstGeom>
        </p:spPr>
      </p:pic>
      <p:sp>
        <p:nvSpPr>
          <p:cNvPr id="8" name="TextBox 7">
            <a:extLst>
              <a:ext uri="{FF2B5EF4-FFF2-40B4-BE49-F238E27FC236}">
                <a16:creationId xmlns:a16="http://schemas.microsoft.com/office/drawing/2014/main" id="{C436E5FA-0439-4BAF-8A7F-73E88FDABE77}"/>
              </a:ext>
            </a:extLst>
          </p:cNvPr>
          <p:cNvSpPr txBox="1"/>
          <p:nvPr/>
        </p:nvSpPr>
        <p:spPr>
          <a:xfrm>
            <a:off x="6743700" y="4664561"/>
            <a:ext cx="4764116" cy="253916"/>
          </a:xfrm>
          <a:prstGeom prst="rect">
            <a:avLst/>
          </a:prstGeom>
          <a:noFill/>
        </p:spPr>
        <p:txBody>
          <a:bodyPr wrap="square" rtlCol="0">
            <a:spAutoFit/>
          </a:bodyPr>
          <a:lstStyle/>
          <a:p>
            <a:pPr algn="r"/>
            <a:r>
              <a:rPr lang="en-US" sz="1000" dirty="0">
                <a:solidFill>
                  <a:schemeClr val="bg1"/>
                </a:solidFill>
              </a:rPr>
              <a:t>Source: Bureau of General Affairs, TMG</a:t>
            </a:r>
          </a:p>
        </p:txBody>
      </p:sp>
    </p:spTree>
    <p:extLst>
      <p:ext uri="{BB962C8B-B14F-4D97-AF65-F5344CB8AC3E}">
        <p14:creationId xmlns:p14="http://schemas.microsoft.com/office/powerpoint/2010/main" val="35877390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C0A3D23-FC3B-482E-A224-753A6A9122B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10866" y="1030876"/>
            <a:ext cx="10370267" cy="4796248"/>
          </a:xfrm>
          <a:prstGeom prst="rect">
            <a:avLst/>
          </a:prstGeom>
        </p:spPr>
      </p:pic>
      <p:sp>
        <p:nvSpPr>
          <p:cNvPr id="5" name="TextBox 4">
            <a:extLst>
              <a:ext uri="{FF2B5EF4-FFF2-40B4-BE49-F238E27FC236}">
                <a16:creationId xmlns:a16="http://schemas.microsoft.com/office/drawing/2014/main" id="{7D9C38AD-2EAB-425C-B25A-A03B1457E5C7}"/>
              </a:ext>
            </a:extLst>
          </p:cNvPr>
          <p:cNvSpPr txBox="1"/>
          <p:nvPr/>
        </p:nvSpPr>
        <p:spPr>
          <a:xfrm>
            <a:off x="8420845" y="6187081"/>
            <a:ext cx="2972097" cy="276999"/>
          </a:xfrm>
          <a:prstGeom prst="rect">
            <a:avLst/>
          </a:prstGeom>
          <a:noFill/>
        </p:spPr>
        <p:txBody>
          <a:bodyPr wrap="none" rtlCol="0">
            <a:spAutoFit/>
          </a:bodyPr>
          <a:lstStyle/>
          <a:p>
            <a:pPr algn="r"/>
            <a:r>
              <a:rPr lang="en-US" sz="1200" dirty="0">
                <a:solidFill>
                  <a:schemeClr val="bg1"/>
                </a:solidFill>
              </a:rPr>
              <a:t>Display board for CIAM 10, Dubrovnik (1956)</a:t>
            </a:r>
          </a:p>
        </p:txBody>
      </p:sp>
    </p:spTree>
    <p:extLst>
      <p:ext uri="{BB962C8B-B14F-4D97-AF65-F5344CB8AC3E}">
        <p14:creationId xmlns:p14="http://schemas.microsoft.com/office/powerpoint/2010/main" val="424086453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2640F6F-3EFD-4861-B446-5B2EEDF3699A}"/>
              </a:ext>
            </a:extLst>
          </p:cNvPr>
          <p:cNvSpPr txBox="1"/>
          <p:nvPr/>
        </p:nvSpPr>
        <p:spPr>
          <a:xfrm>
            <a:off x="6743700" y="6102836"/>
            <a:ext cx="4764116" cy="276999"/>
          </a:xfrm>
          <a:prstGeom prst="rect">
            <a:avLst/>
          </a:prstGeom>
          <a:noFill/>
        </p:spPr>
        <p:txBody>
          <a:bodyPr wrap="square" rtlCol="0">
            <a:spAutoFit/>
          </a:bodyPr>
          <a:lstStyle/>
          <a:p>
            <a:pPr algn="r"/>
            <a:r>
              <a:rPr lang="en-US" sz="1200" dirty="0">
                <a:solidFill>
                  <a:schemeClr val="bg1"/>
                </a:solidFill>
              </a:rPr>
              <a:t>Kenzo </a:t>
            </a:r>
            <a:r>
              <a:rPr lang="en-US" sz="1200" dirty="0" err="1">
                <a:solidFill>
                  <a:schemeClr val="bg1"/>
                </a:solidFill>
              </a:rPr>
              <a:t>Tange</a:t>
            </a:r>
            <a:r>
              <a:rPr lang="en-US" sz="1200" dirty="0">
                <a:solidFill>
                  <a:schemeClr val="bg1"/>
                </a:solidFill>
              </a:rPr>
              <a:t>, </a:t>
            </a:r>
            <a:r>
              <a:rPr lang="en-US" sz="1200" i="1" dirty="0">
                <a:solidFill>
                  <a:schemeClr val="bg1"/>
                </a:solidFill>
              </a:rPr>
              <a:t>Tokyo Bay Masterplan</a:t>
            </a:r>
            <a:r>
              <a:rPr lang="en-US" sz="1200" dirty="0">
                <a:solidFill>
                  <a:schemeClr val="bg1"/>
                </a:solidFill>
              </a:rPr>
              <a:t>, Tokyo (1960)</a:t>
            </a:r>
          </a:p>
        </p:txBody>
      </p:sp>
      <p:pic>
        <p:nvPicPr>
          <p:cNvPr id="6" name="Picture 5">
            <a:extLst>
              <a:ext uri="{FF2B5EF4-FFF2-40B4-BE49-F238E27FC236}">
                <a16:creationId xmlns:a16="http://schemas.microsoft.com/office/drawing/2014/main" id="{9179AF89-C177-44BA-BCB0-26AAD5C1113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39579" y="478164"/>
            <a:ext cx="5326258" cy="5901672"/>
          </a:xfrm>
          <a:prstGeom prst="rect">
            <a:avLst/>
          </a:prstGeom>
        </p:spPr>
      </p:pic>
      <p:sp>
        <p:nvSpPr>
          <p:cNvPr id="2" name="TextBox 1">
            <a:extLst>
              <a:ext uri="{FF2B5EF4-FFF2-40B4-BE49-F238E27FC236}">
                <a16:creationId xmlns:a16="http://schemas.microsoft.com/office/drawing/2014/main" id="{2B7DB057-AD4C-4EE0-A726-96B44E99B639}"/>
              </a:ext>
            </a:extLst>
          </p:cNvPr>
          <p:cNvSpPr txBox="1"/>
          <p:nvPr/>
        </p:nvSpPr>
        <p:spPr>
          <a:xfrm>
            <a:off x="6400800" y="1381125"/>
            <a:ext cx="5107016" cy="3939540"/>
          </a:xfrm>
          <a:prstGeom prst="rect">
            <a:avLst/>
          </a:prstGeom>
          <a:noFill/>
        </p:spPr>
        <p:txBody>
          <a:bodyPr wrap="square" rtlCol="0">
            <a:spAutoFit/>
          </a:bodyPr>
          <a:lstStyle/>
          <a:p>
            <a:r>
              <a:rPr lang="en-US" sz="2400" dirty="0">
                <a:solidFill>
                  <a:schemeClr val="bg1"/>
                </a:solidFill>
              </a:rPr>
              <a:t>“every time a fine new building is erected in the metropolitan center, the city moves one step closer to a comatose state… </a:t>
            </a:r>
            <a:r>
              <a:rPr lang="en-US" sz="2400" dirty="0">
                <a:solidFill>
                  <a:srgbClr val="FF0000"/>
                </a:solidFill>
              </a:rPr>
              <a:t>the permanent structure of the modern metropolis is incompatible with the movement that is necessary to the life of the metropolis. The old body can no longer contain the new life</a:t>
            </a:r>
            <a:r>
              <a:rPr lang="en-US" sz="2400" dirty="0">
                <a:solidFill>
                  <a:schemeClr val="bg1"/>
                </a:solidFill>
              </a:rPr>
              <a:t>.”</a:t>
            </a:r>
          </a:p>
          <a:p>
            <a:endParaRPr lang="en-US" dirty="0">
              <a:solidFill>
                <a:schemeClr val="bg1"/>
              </a:solidFill>
            </a:endParaRPr>
          </a:p>
          <a:p>
            <a:r>
              <a:rPr lang="en-US" sz="1600" dirty="0">
                <a:solidFill>
                  <a:schemeClr val="bg1"/>
                </a:solidFill>
              </a:rPr>
              <a:t>Kenzo </a:t>
            </a:r>
            <a:r>
              <a:rPr lang="en-US" sz="1600" dirty="0" err="1">
                <a:solidFill>
                  <a:schemeClr val="bg1"/>
                </a:solidFill>
              </a:rPr>
              <a:t>Tange</a:t>
            </a:r>
            <a:r>
              <a:rPr lang="en-US" sz="1600" dirty="0">
                <a:solidFill>
                  <a:schemeClr val="bg1"/>
                </a:solidFill>
              </a:rPr>
              <a:t> (1961)</a:t>
            </a:r>
          </a:p>
        </p:txBody>
      </p:sp>
    </p:spTree>
    <p:extLst>
      <p:ext uri="{BB962C8B-B14F-4D97-AF65-F5344CB8AC3E}">
        <p14:creationId xmlns:p14="http://schemas.microsoft.com/office/powerpoint/2010/main" val="22330680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C0A3D23-FC3B-482E-A224-753A6A9122B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39579" y="478164"/>
            <a:ext cx="5326258" cy="5901672"/>
          </a:xfrm>
          <a:prstGeom prst="rect">
            <a:avLst/>
          </a:prstGeom>
        </p:spPr>
      </p:pic>
      <p:sp>
        <p:nvSpPr>
          <p:cNvPr id="5" name="TextBox 4">
            <a:extLst>
              <a:ext uri="{FF2B5EF4-FFF2-40B4-BE49-F238E27FC236}">
                <a16:creationId xmlns:a16="http://schemas.microsoft.com/office/drawing/2014/main" id="{C2640F6F-3EFD-4861-B446-5B2EEDF3699A}"/>
              </a:ext>
            </a:extLst>
          </p:cNvPr>
          <p:cNvSpPr txBox="1"/>
          <p:nvPr/>
        </p:nvSpPr>
        <p:spPr>
          <a:xfrm>
            <a:off x="6743700" y="6102836"/>
            <a:ext cx="4764116" cy="276999"/>
          </a:xfrm>
          <a:prstGeom prst="rect">
            <a:avLst/>
          </a:prstGeom>
          <a:noFill/>
        </p:spPr>
        <p:txBody>
          <a:bodyPr wrap="square" rtlCol="0">
            <a:spAutoFit/>
          </a:bodyPr>
          <a:lstStyle/>
          <a:p>
            <a:pPr algn="r"/>
            <a:r>
              <a:rPr lang="en-US" sz="1200" dirty="0">
                <a:solidFill>
                  <a:schemeClr val="bg1"/>
                </a:solidFill>
              </a:rPr>
              <a:t>Kenzo </a:t>
            </a:r>
            <a:r>
              <a:rPr lang="en-US" sz="1200" dirty="0" err="1">
                <a:solidFill>
                  <a:schemeClr val="bg1"/>
                </a:solidFill>
              </a:rPr>
              <a:t>Tange</a:t>
            </a:r>
            <a:r>
              <a:rPr lang="en-US" sz="1200" dirty="0">
                <a:solidFill>
                  <a:schemeClr val="bg1"/>
                </a:solidFill>
              </a:rPr>
              <a:t>, </a:t>
            </a:r>
            <a:r>
              <a:rPr lang="en-US" sz="1200" i="1" dirty="0">
                <a:solidFill>
                  <a:schemeClr val="bg1"/>
                </a:solidFill>
              </a:rPr>
              <a:t>Tokyo Bay Masterplan</a:t>
            </a:r>
            <a:r>
              <a:rPr lang="en-US" sz="1200" dirty="0">
                <a:solidFill>
                  <a:schemeClr val="bg1"/>
                </a:solidFill>
              </a:rPr>
              <a:t>, Tokyo (1960)</a:t>
            </a:r>
          </a:p>
        </p:txBody>
      </p:sp>
      <p:pic>
        <p:nvPicPr>
          <p:cNvPr id="6" name="Picture 5">
            <a:extLst>
              <a:ext uri="{FF2B5EF4-FFF2-40B4-BE49-F238E27FC236}">
                <a16:creationId xmlns:a16="http://schemas.microsoft.com/office/drawing/2014/main" id="{B6F06AEC-2081-4B4A-B689-3E2881EC2835}"/>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181558" y="1368879"/>
            <a:ext cx="5326258" cy="4120241"/>
          </a:xfrm>
          <a:prstGeom prst="rect">
            <a:avLst/>
          </a:prstGeom>
        </p:spPr>
      </p:pic>
    </p:spTree>
    <p:extLst>
      <p:ext uri="{BB962C8B-B14F-4D97-AF65-F5344CB8AC3E}">
        <p14:creationId xmlns:p14="http://schemas.microsoft.com/office/powerpoint/2010/main" val="190456697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C0A3D23-FC3B-482E-A224-753A6A9122B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39579" y="705951"/>
            <a:ext cx="5326258" cy="5446098"/>
          </a:xfrm>
          <a:prstGeom prst="rect">
            <a:avLst/>
          </a:prstGeom>
        </p:spPr>
      </p:pic>
      <p:sp>
        <p:nvSpPr>
          <p:cNvPr id="5" name="TextBox 4">
            <a:extLst>
              <a:ext uri="{FF2B5EF4-FFF2-40B4-BE49-F238E27FC236}">
                <a16:creationId xmlns:a16="http://schemas.microsoft.com/office/drawing/2014/main" id="{C2640F6F-3EFD-4861-B446-5B2EEDF3699A}"/>
              </a:ext>
            </a:extLst>
          </p:cNvPr>
          <p:cNvSpPr txBox="1"/>
          <p:nvPr/>
        </p:nvSpPr>
        <p:spPr>
          <a:xfrm>
            <a:off x="6743700" y="6102836"/>
            <a:ext cx="4764116" cy="276999"/>
          </a:xfrm>
          <a:prstGeom prst="rect">
            <a:avLst/>
          </a:prstGeom>
          <a:noFill/>
        </p:spPr>
        <p:txBody>
          <a:bodyPr wrap="square" rtlCol="0">
            <a:spAutoFit/>
          </a:bodyPr>
          <a:lstStyle/>
          <a:p>
            <a:pPr algn="r"/>
            <a:r>
              <a:rPr lang="en-US" sz="1200" dirty="0">
                <a:solidFill>
                  <a:schemeClr val="bg1"/>
                </a:solidFill>
              </a:rPr>
              <a:t>Kenzo </a:t>
            </a:r>
            <a:r>
              <a:rPr lang="en-US" sz="1200" dirty="0" err="1">
                <a:solidFill>
                  <a:schemeClr val="bg1"/>
                </a:solidFill>
              </a:rPr>
              <a:t>Tange</a:t>
            </a:r>
            <a:r>
              <a:rPr lang="en-US" sz="1200" dirty="0">
                <a:solidFill>
                  <a:schemeClr val="bg1"/>
                </a:solidFill>
              </a:rPr>
              <a:t>, </a:t>
            </a:r>
            <a:r>
              <a:rPr lang="en-US" sz="1200" i="1" dirty="0">
                <a:solidFill>
                  <a:schemeClr val="bg1"/>
                </a:solidFill>
              </a:rPr>
              <a:t>Tokyo Bay Masterplan</a:t>
            </a:r>
            <a:r>
              <a:rPr lang="en-US" sz="1200" dirty="0">
                <a:solidFill>
                  <a:schemeClr val="bg1"/>
                </a:solidFill>
              </a:rPr>
              <a:t>, Tokyo (1960)</a:t>
            </a:r>
          </a:p>
        </p:txBody>
      </p:sp>
      <p:pic>
        <p:nvPicPr>
          <p:cNvPr id="6" name="Picture 5">
            <a:extLst>
              <a:ext uri="{FF2B5EF4-FFF2-40B4-BE49-F238E27FC236}">
                <a16:creationId xmlns:a16="http://schemas.microsoft.com/office/drawing/2014/main" id="{B6F06AEC-2081-4B4A-B689-3E2881EC2835}"/>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181558" y="1368879"/>
            <a:ext cx="5326258" cy="4120241"/>
          </a:xfrm>
          <a:prstGeom prst="rect">
            <a:avLst/>
          </a:prstGeom>
        </p:spPr>
      </p:pic>
    </p:spTree>
    <p:extLst>
      <p:ext uri="{BB962C8B-B14F-4D97-AF65-F5344CB8AC3E}">
        <p14:creationId xmlns:p14="http://schemas.microsoft.com/office/powerpoint/2010/main" val="360675798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C0A3D23-FC3B-482E-A224-753A6A9122B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39579" y="705951"/>
            <a:ext cx="5326258" cy="5446098"/>
          </a:xfrm>
          <a:prstGeom prst="rect">
            <a:avLst/>
          </a:prstGeom>
        </p:spPr>
      </p:pic>
      <p:sp>
        <p:nvSpPr>
          <p:cNvPr id="5" name="TextBox 4">
            <a:extLst>
              <a:ext uri="{FF2B5EF4-FFF2-40B4-BE49-F238E27FC236}">
                <a16:creationId xmlns:a16="http://schemas.microsoft.com/office/drawing/2014/main" id="{C2640F6F-3EFD-4861-B446-5B2EEDF3699A}"/>
              </a:ext>
            </a:extLst>
          </p:cNvPr>
          <p:cNvSpPr txBox="1"/>
          <p:nvPr/>
        </p:nvSpPr>
        <p:spPr>
          <a:xfrm>
            <a:off x="6743700" y="6102836"/>
            <a:ext cx="4764116" cy="276999"/>
          </a:xfrm>
          <a:prstGeom prst="rect">
            <a:avLst/>
          </a:prstGeom>
          <a:noFill/>
        </p:spPr>
        <p:txBody>
          <a:bodyPr wrap="square" rtlCol="0">
            <a:spAutoFit/>
          </a:bodyPr>
          <a:lstStyle/>
          <a:p>
            <a:pPr algn="r"/>
            <a:r>
              <a:rPr lang="en-US" sz="1200" dirty="0">
                <a:solidFill>
                  <a:schemeClr val="bg1"/>
                </a:solidFill>
              </a:rPr>
              <a:t>Kenzo </a:t>
            </a:r>
            <a:r>
              <a:rPr lang="en-US" sz="1200" dirty="0" err="1">
                <a:solidFill>
                  <a:schemeClr val="bg1"/>
                </a:solidFill>
              </a:rPr>
              <a:t>Tange</a:t>
            </a:r>
            <a:r>
              <a:rPr lang="en-US" sz="1200" dirty="0">
                <a:solidFill>
                  <a:schemeClr val="bg1"/>
                </a:solidFill>
              </a:rPr>
              <a:t>, </a:t>
            </a:r>
            <a:r>
              <a:rPr lang="en-US" sz="1200" i="1" dirty="0">
                <a:solidFill>
                  <a:schemeClr val="bg1"/>
                </a:solidFill>
              </a:rPr>
              <a:t>Tokyo Bay Masterplan</a:t>
            </a:r>
            <a:r>
              <a:rPr lang="en-US" sz="1200" dirty="0">
                <a:solidFill>
                  <a:schemeClr val="bg1"/>
                </a:solidFill>
              </a:rPr>
              <a:t>, Tokyo (1960)</a:t>
            </a:r>
          </a:p>
        </p:txBody>
      </p:sp>
      <p:pic>
        <p:nvPicPr>
          <p:cNvPr id="6" name="Picture 5">
            <a:extLst>
              <a:ext uri="{FF2B5EF4-FFF2-40B4-BE49-F238E27FC236}">
                <a16:creationId xmlns:a16="http://schemas.microsoft.com/office/drawing/2014/main" id="{B6F06AEC-2081-4B4A-B689-3E2881EC2835}"/>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326165" y="705951"/>
            <a:ext cx="3049269" cy="4783169"/>
          </a:xfrm>
          <a:prstGeom prst="rect">
            <a:avLst/>
          </a:prstGeom>
        </p:spPr>
      </p:pic>
    </p:spTree>
    <p:extLst>
      <p:ext uri="{BB962C8B-B14F-4D97-AF65-F5344CB8AC3E}">
        <p14:creationId xmlns:p14="http://schemas.microsoft.com/office/powerpoint/2010/main" val="311625476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C0A3D23-FC3B-482E-A224-753A6A9122B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39579" y="705951"/>
            <a:ext cx="5326258" cy="5446098"/>
          </a:xfrm>
          <a:prstGeom prst="rect">
            <a:avLst/>
          </a:prstGeom>
        </p:spPr>
      </p:pic>
      <p:sp>
        <p:nvSpPr>
          <p:cNvPr id="5" name="TextBox 4">
            <a:extLst>
              <a:ext uri="{FF2B5EF4-FFF2-40B4-BE49-F238E27FC236}">
                <a16:creationId xmlns:a16="http://schemas.microsoft.com/office/drawing/2014/main" id="{C2640F6F-3EFD-4861-B446-5B2EEDF3699A}"/>
              </a:ext>
            </a:extLst>
          </p:cNvPr>
          <p:cNvSpPr txBox="1"/>
          <p:nvPr/>
        </p:nvSpPr>
        <p:spPr>
          <a:xfrm>
            <a:off x="6743700" y="6102836"/>
            <a:ext cx="4764116" cy="276999"/>
          </a:xfrm>
          <a:prstGeom prst="rect">
            <a:avLst/>
          </a:prstGeom>
          <a:noFill/>
        </p:spPr>
        <p:txBody>
          <a:bodyPr wrap="square" rtlCol="0">
            <a:spAutoFit/>
          </a:bodyPr>
          <a:lstStyle/>
          <a:p>
            <a:pPr algn="r"/>
            <a:r>
              <a:rPr lang="en-US" sz="1200" dirty="0">
                <a:solidFill>
                  <a:schemeClr val="bg1"/>
                </a:solidFill>
              </a:rPr>
              <a:t>Kenzo </a:t>
            </a:r>
            <a:r>
              <a:rPr lang="en-US" sz="1200" dirty="0" err="1">
                <a:solidFill>
                  <a:schemeClr val="bg1"/>
                </a:solidFill>
              </a:rPr>
              <a:t>Tange</a:t>
            </a:r>
            <a:r>
              <a:rPr lang="en-US" sz="1200" dirty="0">
                <a:solidFill>
                  <a:schemeClr val="bg1"/>
                </a:solidFill>
              </a:rPr>
              <a:t>, </a:t>
            </a:r>
            <a:r>
              <a:rPr lang="en-US" sz="1200" i="1" dirty="0">
                <a:solidFill>
                  <a:schemeClr val="bg1"/>
                </a:solidFill>
              </a:rPr>
              <a:t>Tokyo Bay Masterplan</a:t>
            </a:r>
            <a:r>
              <a:rPr lang="en-US" sz="1200" dirty="0">
                <a:solidFill>
                  <a:schemeClr val="bg1"/>
                </a:solidFill>
              </a:rPr>
              <a:t>, Tokyo (1960)</a:t>
            </a:r>
          </a:p>
        </p:txBody>
      </p:sp>
      <p:pic>
        <p:nvPicPr>
          <p:cNvPr id="6" name="Picture 5">
            <a:extLst>
              <a:ext uri="{FF2B5EF4-FFF2-40B4-BE49-F238E27FC236}">
                <a16:creationId xmlns:a16="http://schemas.microsoft.com/office/drawing/2014/main" id="{B6F06AEC-2081-4B4A-B689-3E2881EC2835}"/>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326164" y="705951"/>
            <a:ext cx="3994097" cy="5142399"/>
          </a:xfrm>
          <a:prstGeom prst="rect">
            <a:avLst/>
          </a:prstGeom>
        </p:spPr>
      </p:pic>
    </p:spTree>
    <p:extLst>
      <p:ext uri="{BB962C8B-B14F-4D97-AF65-F5344CB8AC3E}">
        <p14:creationId xmlns:p14="http://schemas.microsoft.com/office/powerpoint/2010/main" val="354889701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C0A3D23-FC3B-482E-A224-753A6A9122B4}"/>
              </a:ext>
            </a:extLst>
          </p:cNvPr>
          <p:cNvPicPr>
            <a:picLocks noChangeAspect="1"/>
          </p:cNvPicPr>
          <p:nvPr/>
        </p:nvPicPr>
        <p:blipFill rotWithShape="1">
          <a:blip r:embed="rId3">
            <a:extLst>
              <a:ext uri="{28A0092B-C50C-407E-A947-70E740481C1C}">
                <a14:useLocalDpi xmlns:a14="http://schemas.microsoft.com/office/drawing/2010/main" val="0"/>
              </a:ext>
            </a:extLst>
          </a:blip>
          <a:srcRect b="27613"/>
          <a:stretch/>
        </p:blipFill>
        <p:spPr>
          <a:xfrm>
            <a:off x="3746186" y="1457875"/>
            <a:ext cx="3547409" cy="3942249"/>
          </a:xfrm>
          <a:prstGeom prst="rect">
            <a:avLst/>
          </a:prstGeom>
        </p:spPr>
      </p:pic>
      <p:sp>
        <p:nvSpPr>
          <p:cNvPr id="5" name="TextBox 4">
            <a:extLst>
              <a:ext uri="{FF2B5EF4-FFF2-40B4-BE49-F238E27FC236}">
                <a16:creationId xmlns:a16="http://schemas.microsoft.com/office/drawing/2014/main" id="{C2640F6F-3EFD-4861-B446-5B2EEDF3699A}"/>
              </a:ext>
            </a:extLst>
          </p:cNvPr>
          <p:cNvSpPr txBox="1"/>
          <p:nvPr/>
        </p:nvSpPr>
        <p:spPr>
          <a:xfrm>
            <a:off x="6743700" y="6102836"/>
            <a:ext cx="4764116" cy="276999"/>
          </a:xfrm>
          <a:prstGeom prst="rect">
            <a:avLst/>
          </a:prstGeom>
          <a:noFill/>
        </p:spPr>
        <p:txBody>
          <a:bodyPr wrap="square" rtlCol="0">
            <a:spAutoFit/>
          </a:bodyPr>
          <a:lstStyle/>
          <a:p>
            <a:pPr algn="r"/>
            <a:r>
              <a:rPr lang="en-US" sz="1200" dirty="0" err="1"/>
              <a:t>Fumihiko</a:t>
            </a:r>
            <a:r>
              <a:rPr lang="en-US" sz="1200" dirty="0"/>
              <a:t> Maki, ‘Group Form’</a:t>
            </a:r>
          </a:p>
        </p:txBody>
      </p:sp>
      <p:pic>
        <p:nvPicPr>
          <p:cNvPr id="6" name="Picture 5">
            <a:extLst>
              <a:ext uri="{FF2B5EF4-FFF2-40B4-BE49-F238E27FC236}">
                <a16:creationId xmlns:a16="http://schemas.microsoft.com/office/drawing/2014/main" id="{B6F06AEC-2081-4B4A-B689-3E2881EC2835}"/>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07417" y="580800"/>
            <a:ext cx="2231057" cy="5959404"/>
          </a:xfrm>
          <a:prstGeom prst="rect">
            <a:avLst/>
          </a:prstGeom>
        </p:spPr>
      </p:pic>
      <p:pic>
        <p:nvPicPr>
          <p:cNvPr id="7" name="Picture 6">
            <a:extLst>
              <a:ext uri="{FF2B5EF4-FFF2-40B4-BE49-F238E27FC236}">
                <a16:creationId xmlns:a16="http://schemas.microsoft.com/office/drawing/2014/main" id="{29BC0FB4-A133-4864-99D8-0D3042199F70}"/>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8001307" y="1589639"/>
            <a:ext cx="3219144" cy="3678722"/>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74611161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C0A3D23-FC3B-482E-A224-753A6A9122B4}"/>
              </a:ext>
            </a:extLst>
          </p:cNvPr>
          <p:cNvPicPr>
            <a:picLocks noChangeAspect="1"/>
          </p:cNvPicPr>
          <p:nvPr/>
        </p:nvPicPr>
        <p:blipFill rotWithShape="1">
          <a:blip r:embed="rId3">
            <a:extLst>
              <a:ext uri="{28A0092B-C50C-407E-A947-70E740481C1C}">
                <a14:useLocalDpi xmlns:a14="http://schemas.microsoft.com/office/drawing/2010/main" val="0"/>
              </a:ext>
            </a:extLst>
          </a:blip>
          <a:srcRect l="2846" t="1731" r="2496" b="1553"/>
          <a:stretch/>
        </p:blipFill>
        <p:spPr>
          <a:xfrm>
            <a:off x="3575077" y="923927"/>
            <a:ext cx="3660720" cy="4848220"/>
          </a:xfrm>
          <a:prstGeom prst="rect">
            <a:avLst/>
          </a:prstGeom>
        </p:spPr>
      </p:pic>
      <p:sp>
        <p:nvSpPr>
          <p:cNvPr id="5" name="TextBox 4">
            <a:extLst>
              <a:ext uri="{FF2B5EF4-FFF2-40B4-BE49-F238E27FC236}">
                <a16:creationId xmlns:a16="http://schemas.microsoft.com/office/drawing/2014/main" id="{C2640F6F-3EFD-4861-B446-5B2EEDF3699A}"/>
              </a:ext>
            </a:extLst>
          </p:cNvPr>
          <p:cNvSpPr txBox="1"/>
          <p:nvPr/>
        </p:nvSpPr>
        <p:spPr>
          <a:xfrm>
            <a:off x="6353175" y="6102836"/>
            <a:ext cx="5154641" cy="461665"/>
          </a:xfrm>
          <a:prstGeom prst="rect">
            <a:avLst/>
          </a:prstGeom>
          <a:noFill/>
        </p:spPr>
        <p:txBody>
          <a:bodyPr wrap="square" rtlCol="0">
            <a:spAutoFit/>
          </a:bodyPr>
          <a:lstStyle/>
          <a:p>
            <a:pPr algn="r"/>
            <a:r>
              <a:rPr lang="en-US" sz="1200" b="1" dirty="0"/>
              <a:t>‘Compositional Form’</a:t>
            </a:r>
          </a:p>
          <a:p>
            <a:pPr algn="r"/>
            <a:r>
              <a:rPr lang="en-US" sz="1200" dirty="0"/>
              <a:t>Left: Rockefeller Center, NYC. Right: Illinois Institute of Technology, Chicago.</a:t>
            </a:r>
          </a:p>
        </p:txBody>
      </p:sp>
      <p:pic>
        <p:nvPicPr>
          <p:cNvPr id="6" name="Picture 5">
            <a:extLst>
              <a:ext uri="{FF2B5EF4-FFF2-40B4-BE49-F238E27FC236}">
                <a16:creationId xmlns:a16="http://schemas.microsoft.com/office/drawing/2014/main" id="{B6F06AEC-2081-4B4A-B689-3E2881EC2835}"/>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07417" y="580801"/>
            <a:ext cx="2231057" cy="5959401"/>
          </a:xfrm>
          <a:prstGeom prst="rect">
            <a:avLst/>
          </a:prstGeom>
        </p:spPr>
      </p:pic>
      <p:pic>
        <p:nvPicPr>
          <p:cNvPr id="7" name="Picture 6">
            <a:extLst>
              <a:ext uri="{FF2B5EF4-FFF2-40B4-BE49-F238E27FC236}">
                <a16:creationId xmlns:a16="http://schemas.microsoft.com/office/drawing/2014/main" id="{1340949D-70A7-4D91-A7B6-88B80727CE74}"/>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7602566" y="2036849"/>
            <a:ext cx="3905250" cy="2622375"/>
          </a:xfrm>
          <a:prstGeom prst="rect">
            <a:avLst/>
          </a:prstGeom>
        </p:spPr>
      </p:pic>
    </p:spTree>
    <p:extLst>
      <p:ext uri="{BB962C8B-B14F-4D97-AF65-F5344CB8AC3E}">
        <p14:creationId xmlns:p14="http://schemas.microsoft.com/office/powerpoint/2010/main" val="250308135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C0A3D23-FC3B-482E-A224-753A6A9122B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889401" y="1489948"/>
            <a:ext cx="7207223" cy="3878103"/>
          </a:xfrm>
          <a:prstGeom prst="rect">
            <a:avLst/>
          </a:prstGeom>
        </p:spPr>
      </p:pic>
      <p:sp>
        <p:nvSpPr>
          <p:cNvPr id="5" name="TextBox 4">
            <a:extLst>
              <a:ext uri="{FF2B5EF4-FFF2-40B4-BE49-F238E27FC236}">
                <a16:creationId xmlns:a16="http://schemas.microsoft.com/office/drawing/2014/main" id="{C2640F6F-3EFD-4861-B446-5B2EEDF3699A}"/>
              </a:ext>
            </a:extLst>
          </p:cNvPr>
          <p:cNvSpPr txBox="1"/>
          <p:nvPr/>
        </p:nvSpPr>
        <p:spPr>
          <a:xfrm>
            <a:off x="6353175" y="6102836"/>
            <a:ext cx="5154641" cy="461665"/>
          </a:xfrm>
          <a:prstGeom prst="rect">
            <a:avLst/>
          </a:prstGeom>
          <a:noFill/>
        </p:spPr>
        <p:txBody>
          <a:bodyPr wrap="square" rtlCol="0">
            <a:spAutoFit/>
          </a:bodyPr>
          <a:lstStyle/>
          <a:p>
            <a:pPr algn="r"/>
            <a:r>
              <a:rPr lang="en-US" sz="1200" b="1" dirty="0"/>
              <a:t>‘Compositional Form’</a:t>
            </a:r>
          </a:p>
          <a:p>
            <a:pPr algn="r"/>
            <a:r>
              <a:rPr lang="en-US" sz="1200" dirty="0"/>
              <a:t>Forbidden City, Beijing</a:t>
            </a:r>
          </a:p>
        </p:txBody>
      </p:sp>
      <p:pic>
        <p:nvPicPr>
          <p:cNvPr id="6" name="Picture 5">
            <a:extLst>
              <a:ext uri="{FF2B5EF4-FFF2-40B4-BE49-F238E27FC236}">
                <a16:creationId xmlns:a16="http://schemas.microsoft.com/office/drawing/2014/main" id="{B6F06AEC-2081-4B4A-B689-3E2881EC2835}"/>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07417" y="580801"/>
            <a:ext cx="2231057" cy="5959401"/>
          </a:xfrm>
          <a:prstGeom prst="rect">
            <a:avLst/>
          </a:prstGeom>
        </p:spPr>
      </p:pic>
    </p:spTree>
    <p:extLst>
      <p:ext uri="{BB962C8B-B14F-4D97-AF65-F5344CB8AC3E}">
        <p14:creationId xmlns:p14="http://schemas.microsoft.com/office/powerpoint/2010/main" val="113933824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C0A3D23-FC3B-482E-A224-753A6A9122B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962653" y="1463676"/>
            <a:ext cx="3547409" cy="3930647"/>
          </a:xfrm>
          <a:prstGeom prst="rect">
            <a:avLst/>
          </a:prstGeom>
        </p:spPr>
      </p:pic>
      <p:pic>
        <p:nvPicPr>
          <p:cNvPr id="6" name="Picture 5">
            <a:extLst>
              <a:ext uri="{FF2B5EF4-FFF2-40B4-BE49-F238E27FC236}">
                <a16:creationId xmlns:a16="http://schemas.microsoft.com/office/drawing/2014/main" id="{B6F06AEC-2081-4B4A-B689-3E2881EC2835}"/>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07417" y="580801"/>
            <a:ext cx="2231057" cy="5959401"/>
          </a:xfrm>
          <a:prstGeom prst="rect">
            <a:avLst/>
          </a:prstGeom>
        </p:spPr>
      </p:pic>
      <p:sp>
        <p:nvSpPr>
          <p:cNvPr id="7" name="TextBox 6">
            <a:extLst>
              <a:ext uri="{FF2B5EF4-FFF2-40B4-BE49-F238E27FC236}">
                <a16:creationId xmlns:a16="http://schemas.microsoft.com/office/drawing/2014/main" id="{40A0F6B2-4C9F-43FB-B90B-962031674616}"/>
              </a:ext>
            </a:extLst>
          </p:cNvPr>
          <p:cNvSpPr txBox="1"/>
          <p:nvPr/>
        </p:nvSpPr>
        <p:spPr>
          <a:xfrm>
            <a:off x="5334001" y="6102836"/>
            <a:ext cx="6173816" cy="461665"/>
          </a:xfrm>
          <a:prstGeom prst="rect">
            <a:avLst/>
          </a:prstGeom>
          <a:noFill/>
        </p:spPr>
        <p:txBody>
          <a:bodyPr wrap="square" rtlCol="0">
            <a:spAutoFit/>
          </a:bodyPr>
          <a:lstStyle/>
          <a:p>
            <a:pPr algn="r"/>
            <a:r>
              <a:rPr lang="en-US" sz="1200" b="1" dirty="0"/>
              <a:t>‘</a:t>
            </a:r>
            <a:r>
              <a:rPr lang="en-US" sz="1200" b="1" dirty="0" err="1"/>
              <a:t>Megaform</a:t>
            </a:r>
            <a:r>
              <a:rPr lang="en-US" sz="1200" b="1" dirty="0"/>
              <a:t>’</a:t>
            </a:r>
          </a:p>
          <a:p>
            <a:pPr algn="r"/>
            <a:r>
              <a:rPr lang="en-US" sz="1200" dirty="0"/>
              <a:t>Left: Kenzo </a:t>
            </a:r>
            <a:r>
              <a:rPr lang="en-US" sz="1200" dirty="0" err="1"/>
              <a:t>Tange</a:t>
            </a:r>
            <a:r>
              <a:rPr lang="en-US" sz="1200" dirty="0"/>
              <a:t>, </a:t>
            </a:r>
            <a:r>
              <a:rPr lang="en-US" sz="1200" i="1" dirty="0"/>
              <a:t>Tokyo Bay Masterplan</a:t>
            </a:r>
            <a:r>
              <a:rPr lang="en-US" sz="1200" dirty="0"/>
              <a:t>, Tokyo. Right: Le Corbusier, </a:t>
            </a:r>
            <a:r>
              <a:rPr lang="en-US" sz="1200" i="1" dirty="0"/>
              <a:t>Algiers Masterplan</a:t>
            </a:r>
            <a:r>
              <a:rPr lang="en-US" sz="1200" dirty="0"/>
              <a:t>, Algiers.</a:t>
            </a:r>
          </a:p>
        </p:txBody>
      </p:sp>
      <p:pic>
        <p:nvPicPr>
          <p:cNvPr id="8" name="Picture 7">
            <a:extLst>
              <a:ext uri="{FF2B5EF4-FFF2-40B4-BE49-F238E27FC236}">
                <a16:creationId xmlns:a16="http://schemas.microsoft.com/office/drawing/2014/main" id="{B823871E-039B-413A-93FB-4AEF47E94FB8}"/>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7837174" y="1705550"/>
            <a:ext cx="3547409" cy="3446899"/>
          </a:xfrm>
          <a:prstGeom prst="rect">
            <a:avLst/>
          </a:prstGeom>
        </p:spPr>
      </p:pic>
    </p:spTree>
    <p:extLst>
      <p:ext uri="{BB962C8B-B14F-4D97-AF65-F5344CB8AC3E}">
        <p14:creationId xmlns:p14="http://schemas.microsoft.com/office/powerpoint/2010/main" val="2901498147"/>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C0A3D23-FC3B-482E-A224-753A6A9122B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210303" y="420478"/>
            <a:ext cx="6886322" cy="5467738"/>
          </a:xfrm>
          <a:prstGeom prst="rect">
            <a:avLst/>
          </a:prstGeom>
        </p:spPr>
      </p:pic>
      <p:pic>
        <p:nvPicPr>
          <p:cNvPr id="6" name="Picture 5">
            <a:extLst>
              <a:ext uri="{FF2B5EF4-FFF2-40B4-BE49-F238E27FC236}">
                <a16:creationId xmlns:a16="http://schemas.microsoft.com/office/drawing/2014/main" id="{B6F06AEC-2081-4B4A-B689-3E2881EC2835}"/>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07417" y="580801"/>
            <a:ext cx="2231057" cy="5959401"/>
          </a:xfrm>
          <a:prstGeom prst="rect">
            <a:avLst/>
          </a:prstGeom>
        </p:spPr>
      </p:pic>
      <p:sp>
        <p:nvSpPr>
          <p:cNvPr id="7" name="TextBox 6">
            <a:extLst>
              <a:ext uri="{FF2B5EF4-FFF2-40B4-BE49-F238E27FC236}">
                <a16:creationId xmlns:a16="http://schemas.microsoft.com/office/drawing/2014/main" id="{40A0F6B2-4C9F-43FB-B90B-962031674616}"/>
              </a:ext>
            </a:extLst>
          </p:cNvPr>
          <p:cNvSpPr txBox="1"/>
          <p:nvPr/>
        </p:nvSpPr>
        <p:spPr>
          <a:xfrm>
            <a:off x="5334001" y="6102836"/>
            <a:ext cx="6173816" cy="461665"/>
          </a:xfrm>
          <a:prstGeom prst="rect">
            <a:avLst/>
          </a:prstGeom>
          <a:noFill/>
        </p:spPr>
        <p:txBody>
          <a:bodyPr wrap="square" rtlCol="0">
            <a:spAutoFit/>
          </a:bodyPr>
          <a:lstStyle/>
          <a:p>
            <a:pPr algn="r"/>
            <a:r>
              <a:rPr lang="en-US" sz="1200" b="1" dirty="0"/>
              <a:t>‘</a:t>
            </a:r>
            <a:r>
              <a:rPr lang="en-US" sz="1200" b="1" dirty="0" err="1"/>
              <a:t>Megaform</a:t>
            </a:r>
            <a:r>
              <a:rPr lang="en-US" sz="1200" b="1" dirty="0"/>
              <a:t>’</a:t>
            </a:r>
          </a:p>
          <a:p>
            <a:pPr algn="r"/>
            <a:r>
              <a:rPr lang="en-US" sz="1200" dirty="0"/>
              <a:t>Paul Rudolph, </a:t>
            </a:r>
            <a:r>
              <a:rPr lang="en-US" sz="1200" i="1" dirty="0"/>
              <a:t>Lower Manhattan Expressway</a:t>
            </a:r>
            <a:r>
              <a:rPr lang="en-US" sz="1200" dirty="0"/>
              <a:t>, NYC (1972)</a:t>
            </a:r>
          </a:p>
        </p:txBody>
      </p:sp>
    </p:spTree>
    <p:extLst>
      <p:ext uri="{BB962C8B-B14F-4D97-AF65-F5344CB8AC3E}">
        <p14:creationId xmlns:p14="http://schemas.microsoft.com/office/powerpoint/2010/main" val="252767154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8205</TotalTime>
  <Words>5262</Words>
  <Application>Microsoft Office PowerPoint</Application>
  <PresentationFormat>Widescreen</PresentationFormat>
  <Paragraphs>638</Paragraphs>
  <Slides>106</Slides>
  <Notes>105</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106</vt:i4>
      </vt:variant>
    </vt:vector>
  </HeadingPairs>
  <TitlesOfParts>
    <vt:vector size="110"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Eugene Han</dc:creator>
  <cp:lastModifiedBy>Eugene Han</cp:lastModifiedBy>
  <cp:revision>265</cp:revision>
  <cp:lastPrinted>2019-09-02T21:40:39Z</cp:lastPrinted>
  <dcterms:created xsi:type="dcterms:W3CDTF">2019-06-04T12:26:12Z</dcterms:created>
  <dcterms:modified xsi:type="dcterms:W3CDTF">2020-09-10T11:53:22Z</dcterms:modified>
</cp:coreProperties>
</file>